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59"/>
  </p:notesMasterIdLst>
  <p:sldIdLst>
    <p:sldId id="256" r:id="rId2"/>
    <p:sldId id="258" r:id="rId3"/>
    <p:sldId id="383" r:id="rId4"/>
    <p:sldId id="394" r:id="rId5"/>
    <p:sldId id="387" r:id="rId6"/>
    <p:sldId id="384" r:id="rId7"/>
    <p:sldId id="385" r:id="rId8"/>
    <p:sldId id="386" r:id="rId9"/>
    <p:sldId id="431" r:id="rId10"/>
    <p:sldId id="395" r:id="rId11"/>
    <p:sldId id="388" r:id="rId12"/>
    <p:sldId id="259" r:id="rId13"/>
    <p:sldId id="396" r:id="rId14"/>
    <p:sldId id="330" r:id="rId15"/>
    <p:sldId id="427" r:id="rId16"/>
    <p:sldId id="428" r:id="rId17"/>
    <p:sldId id="429" r:id="rId18"/>
    <p:sldId id="430" r:id="rId19"/>
    <p:sldId id="397" r:id="rId20"/>
    <p:sldId id="435" r:id="rId21"/>
    <p:sldId id="398" r:id="rId22"/>
    <p:sldId id="414" r:id="rId23"/>
    <p:sldId id="422" r:id="rId24"/>
    <p:sldId id="425" r:id="rId25"/>
    <p:sldId id="389" r:id="rId26"/>
    <p:sldId id="432" r:id="rId27"/>
    <p:sldId id="399" r:id="rId28"/>
    <p:sldId id="401" r:id="rId29"/>
    <p:sldId id="402" r:id="rId30"/>
    <p:sldId id="403" r:id="rId31"/>
    <p:sldId id="404" r:id="rId32"/>
    <p:sldId id="405" r:id="rId33"/>
    <p:sldId id="406" r:id="rId34"/>
    <p:sldId id="407" r:id="rId35"/>
    <p:sldId id="390" r:id="rId36"/>
    <p:sldId id="415" r:id="rId37"/>
    <p:sldId id="391" r:id="rId38"/>
    <p:sldId id="333" r:id="rId39"/>
    <p:sldId id="350" r:id="rId40"/>
    <p:sldId id="408" r:id="rId41"/>
    <p:sldId id="409" r:id="rId42"/>
    <p:sldId id="410" r:id="rId43"/>
    <p:sldId id="411" r:id="rId44"/>
    <p:sldId id="412" r:id="rId45"/>
    <p:sldId id="433" r:id="rId46"/>
    <p:sldId id="434" r:id="rId47"/>
    <p:sldId id="413" r:id="rId48"/>
    <p:sldId id="392" r:id="rId49"/>
    <p:sldId id="416" r:id="rId50"/>
    <p:sldId id="417" r:id="rId51"/>
    <p:sldId id="363" r:id="rId52"/>
    <p:sldId id="418" r:id="rId53"/>
    <p:sldId id="419" r:id="rId54"/>
    <p:sldId id="420" r:id="rId55"/>
    <p:sldId id="421" r:id="rId56"/>
    <p:sldId id="393" r:id="rId57"/>
    <p:sldId id="38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1" csCatId="colorful" phldr="1"/>
      <dgm:spPr/>
    </dgm:pt>
    <dgm:pt modelId="{F7F20F96-ED35-475F-8D5D-BB9B32C56117}">
      <dgm:prSet phldrT="[Text]" custT="1"/>
      <dgm:spPr/>
      <dgm:t>
        <a:bodyPr/>
        <a:lstStyle/>
        <a:p>
          <a:endParaRPr lang="en-US" sz="800" b="1" dirty="0"/>
        </a:p>
        <a:p>
          <a:r>
            <a:rPr lang="en-US" sz="1800" b="1" dirty="0" smtClean="0"/>
            <a:t>Spirit Body</a:t>
          </a:r>
          <a:endParaRPr lang="en-US" sz="1800" b="1" dirty="0"/>
        </a:p>
        <a:p>
          <a:r>
            <a:rPr lang="en-US" sz="1200" b="0" dirty="0" smtClean="0"/>
            <a:t>Our connection with a higher power</a:t>
          </a:r>
        </a:p>
        <a:p>
          <a:r>
            <a:rPr lang="en-US" sz="1200" b="0" dirty="0" smtClean="0"/>
            <a:t>Meditation/prayer</a:t>
          </a:r>
          <a:endParaRPr lang="en-US" sz="1200" b="0"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C1E0D73-BCFE-4E9E-BDFB-B67BB7FB0BE9}">
      <dgm:prSet phldrT="[Text]" custT="1"/>
      <dgm:spPr/>
      <dgm:t>
        <a:bodyPr/>
        <a:lstStyle/>
        <a:p>
          <a:r>
            <a:rPr lang="en-US" sz="1800" b="1" dirty="0" smtClean="0"/>
            <a:t>Mental Body</a:t>
          </a:r>
          <a:endParaRPr lang="en-US" sz="1800" b="1" dirty="0"/>
        </a:p>
        <a:p>
          <a:r>
            <a:rPr lang="en-US" sz="1200" dirty="0" smtClean="0"/>
            <a:t>Thoughts/Beliefs/Attitudes</a:t>
          </a:r>
        </a:p>
        <a:p>
          <a:r>
            <a:rPr lang="en-US" sz="1200" dirty="0" smtClean="0"/>
            <a:t>RET, APN, MFT, EFT, Homeopathy</a:t>
          </a:r>
          <a:endParaRPr lang="en-US" sz="12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9D3C9D1A-A778-4AD2-BC05-2D0872DF6622}">
      <dgm:prSet phldrT="[Text]" custT="1"/>
      <dgm:spPr/>
      <dgm:t>
        <a:bodyPr/>
        <a:lstStyle/>
        <a:p>
          <a:r>
            <a:rPr lang="en-US" sz="1400" b="1" dirty="0" smtClean="0"/>
            <a:t>Physical Body</a:t>
          </a:r>
          <a:endParaRPr lang="en-US" sz="1400" b="1" dirty="0"/>
        </a:p>
        <a:p>
          <a:r>
            <a:rPr lang="en-US" sz="1400" dirty="0" smtClean="0"/>
            <a:t>Structure and Biochemistry</a:t>
          </a:r>
        </a:p>
        <a:p>
          <a:r>
            <a:rPr lang="en-US" sz="1400" dirty="0" smtClean="0"/>
            <a:t>Diet, exercise, supplements, chiropractic, Body work, medications</a:t>
          </a:r>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r>
            <a:rPr lang="en-US" sz="1800" b="1" dirty="0" smtClean="0"/>
            <a:t>Energy Body</a:t>
          </a:r>
          <a:endParaRPr lang="en-US" sz="1800" b="1" dirty="0"/>
        </a:p>
        <a:p>
          <a:r>
            <a:rPr lang="en-US" sz="1200" dirty="0" smtClean="0"/>
            <a:t>Neural therapy, acupuncture, </a:t>
          </a:r>
          <a:r>
            <a:rPr lang="en-US" sz="1200" dirty="0" err="1" smtClean="0"/>
            <a:t>microcurrent</a:t>
          </a:r>
          <a:r>
            <a:rPr lang="en-US" sz="1200" dirty="0" smtClean="0"/>
            <a:t>, Chi gong, LED, EAV</a:t>
          </a:r>
        </a:p>
        <a:p>
          <a:r>
            <a:rPr lang="en-US" sz="1200" dirty="0" smtClean="0"/>
            <a:t>Interference of the Bio-electric Field</a:t>
          </a:r>
        </a:p>
        <a:p>
          <a:r>
            <a:rPr lang="en-US" sz="1200" dirty="0" smtClean="0"/>
            <a:t>Think EMF’s </a:t>
          </a:r>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11833C58-C92A-4A11-B439-0ACB5A39E104}">
      <dgm:prSet phldrT="[Text]" custT="1"/>
      <dgm:spPr/>
      <dgm:t>
        <a:bodyPr/>
        <a:lstStyle/>
        <a:p>
          <a:r>
            <a:rPr lang="en-US" sz="1800" b="1" dirty="0" smtClean="0"/>
            <a:t>Intuitive Body</a:t>
          </a:r>
        </a:p>
        <a:p>
          <a:r>
            <a:rPr lang="en-US" sz="1200" b="0" dirty="0" smtClean="0"/>
            <a:t>Color, sound, APN, Systemic Family Constellations</a:t>
          </a:r>
          <a:endParaRPr lang="en-US" sz="1200" b="0" dirty="0"/>
        </a:p>
      </dgm:t>
    </dgm:pt>
    <dgm:pt modelId="{85CC76F5-8D7B-410F-AD8B-D71E03FE9E48}" type="sibTrans" cxnId="{1B88E5B4-E931-4D10-8B9B-5E1B7D270675}">
      <dgm:prSet/>
      <dgm:spPr/>
      <dgm:t>
        <a:bodyPr/>
        <a:lstStyle/>
        <a:p>
          <a:endParaRPr lang="en-US"/>
        </a:p>
      </dgm:t>
    </dgm:pt>
    <dgm:pt modelId="{5512990E-4EAE-4B03-97DC-BA5A539D2EF6}" type="parTrans" cxnId="{1B88E5B4-E931-4D10-8B9B-5E1B7D270675}">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5">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5">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5"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5">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5"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Lst>
  <dgm:cxnLst>
    <dgm:cxn modelId="{8C7F1C9B-CE44-4955-9D07-43AE317DCE72}" type="presOf" srcId="{4DB3D113-12AF-4512-BBCC-2FE409068BDE}" destId="{DF2B9D5A-E0AD-4507-B603-BEADDC43D5E0}" srcOrd="0" destOrd="0" presId="urn:microsoft.com/office/officeart/2005/8/layout/pyramid1"/>
    <dgm:cxn modelId="{1520E80B-B2C2-42A2-B0F4-0D82437FF07A}" type="presOf" srcId="{580739A0-08F4-4FFD-BBEB-72F3E1E50016}" destId="{CAE63AFC-C37F-467B-BB68-80A7BFCD0EE0}" srcOrd="0" destOrd="0" presId="urn:microsoft.com/office/officeart/2005/8/layout/pyramid1"/>
    <dgm:cxn modelId="{7329B6A0-3D4D-4287-A345-D4A2F346564C}" type="presOf" srcId="{4DB3D113-12AF-4512-BBCC-2FE409068BDE}" destId="{C26FD721-91AA-45A8-9DA0-587D752A74D7}" srcOrd="1" destOrd="0" presId="urn:microsoft.com/office/officeart/2005/8/layout/pyramid1"/>
    <dgm:cxn modelId="{B4B9C1E9-7C10-4450-9EF9-0AE9F87A99CB}" type="presOf" srcId="{9D3C9D1A-A778-4AD2-BC05-2D0872DF6622}" destId="{936E2E0B-E6CA-49B8-8531-C66162B4FD03}" srcOrd="0" destOrd="0" presId="urn:microsoft.com/office/officeart/2005/8/layout/pyramid1"/>
    <dgm:cxn modelId="{080F6F65-C31D-43F7-A1FB-2D1BCD4AEC77}" type="presOf" srcId="{11833C58-C92A-4A11-B439-0ACB5A39E104}" destId="{555F573E-C7E3-4A68-8165-0F7742A21326}" srcOrd="0"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E32E3354-E4A4-490A-976E-36EC4EFC429A}" type="presOf" srcId="{F7F20F96-ED35-475F-8D5D-BB9B32C56117}" destId="{2C33AD5D-4827-4D7E-9729-663D654B8932}" srcOrd="0"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AD65526A-EACB-4994-8A9C-4D75BCF81C06}" srcId="{580739A0-08F4-4FFD-BBEB-72F3E1E50016}" destId="{9D3C9D1A-A778-4AD2-BC05-2D0872DF6622}" srcOrd="4" destOrd="0" parTransId="{4A2F16A4-EB80-428B-B6AA-DEB89C67C970}" sibTransId="{BED0CB67-F6F9-4793-B8E4-C4D8498E7B1B}"/>
    <dgm:cxn modelId="{1B88E5B4-E931-4D10-8B9B-5E1B7D270675}" srcId="{580739A0-08F4-4FFD-BBEB-72F3E1E50016}" destId="{11833C58-C92A-4A11-B439-0ACB5A39E104}" srcOrd="1" destOrd="0" parTransId="{5512990E-4EAE-4B03-97DC-BA5A539D2EF6}" sibTransId="{85CC76F5-8D7B-410F-AD8B-D71E03FE9E48}"/>
    <dgm:cxn modelId="{88BE27E4-8DAA-45FE-ACFF-EBB205FDADC5}" srcId="{580739A0-08F4-4FFD-BBEB-72F3E1E50016}" destId="{1C1E0D73-BCFE-4E9E-BDFB-B67BB7FB0BE9}" srcOrd="2" destOrd="0" parTransId="{BEC82C43-8996-4A90-AB38-015E98A2EF93}" sibTransId="{0D8D7B73-D8FA-4B53-B9C7-5187B52FA00D}"/>
    <dgm:cxn modelId="{2B9E2897-9780-4758-8018-3576408DCC15}" type="presOf" srcId="{1C1E0D73-BCFE-4E9E-BDFB-B67BB7FB0BE9}" destId="{9988225F-1C2D-4927-B1C3-3E67F05DE9BB}" srcOrd="0" destOrd="0" presId="urn:microsoft.com/office/officeart/2005/8/layout/pyramid1"/>
    <dgm:cxn modelId="{1AC95990-345D-4A0D-8F7F-92B2B3CCDAFB}" type="presOf" srcId="{11833C58-C92A-4A11-B439-0ACB5A39E104}" destId="{2CF9167A-E23F-4D95-A5D3-3BC7D1141668}" srcOrd="1" destOrd="0" presId="urn:microsoft.com/office/officeart/2005/8/layout/pyramid1"/>
    <dgm:cxn modelId="{65223B50-6713-463E-AD64-4EFAC48BE923}" type="presOf" srcId="{9D3C9D1A-A778-4AD2-BC05-2D0872DF6622}" destId="{DF2D76E7-3B40-4AF0-A905-3D1CCCE9A78E}" srcOrd="1" destOrd="0" presId="urn:microsoft.com/office/officeart/2005/8/layout/pyramid1"/>
    <dgm:cxn modelId="{B004F1E5-BDFB-41CC-9E2D-981F91CEFFC5}" type="presOf" srcId="{F7F20F96-ED35-475F-8D5D-BB9B32C56117}" destId="{79A3FF8C-B3EA-44AF-AD64-04F9FA9F86F9}" srcOrd="1" destOrd="0" presId="urn:microsoft.com/office/officeart/2005/8/layout/pyramid1"/>
    <dgm:cxn modelId="{9E973B3E-D2B8-42A0-86FA-8F0DDABB2238}" type="presOf" srcId="{1C1E0D73-BCFE-4E9E-BDFB-B67BB7FB0BE9}" destId="{F20DF464-A0B7-4C95-9714-806E768878DB}" srcOrd="1" destOrd="0" presId="urn:microsoft.com/office/officeart/2005/8/layout/pyramid1"/>
    <dgm:cxn modelId="{606704D6-26D8-42D1-8FFE-DD09E2767DD3}" type="presParOf" srcId="{CAE63AFC-C37F-467B-BB68-80A7BFCD0EE0}" destId="{979DC7B4-44CD-411E-9FF3-A622D1826DFE}" srcOrd="0" destOrd="0" presId="urn:microsoft.com/office/officeart/2005/8/layout/pyramid1"/>
    <dgm:cxn modelId="{47D7BB24-F171-484C-A3B2-95FEFA662BEA}" type="presParOf" srcId="{979DC7B4-44CD-411E-9FF3-A622D1826DFE}" destId="{2C33AD5D-4827-4D7E-9729-663D654B8932}" srcOrd="0" destOrd="0" presId="urn:microsoft.com/office/officeart/2005/8/layout/pyramid1"/>
    <dgm:cxn modelId="{535BBBE6-675D-48D6-B45C-9FC526A77B8A}" type="presParOf" srcId="{979DC7B4-44CD-411E-9FF3-A622D1826DFE}" destId="{79A3FF8C-B3EA-44AF-AD64-04F9FA9F86F9}" srcOrd="1" destOrd="0" presId="urn:microsoft.com/office/officeart/2005/8/layout/pyramid1"/>
    <dgm:cxn modelId="{BF90A1B8-1775-4641-97FF-B749CD33BD51}" type="presParOf" srcId="{CAE63AFC-C37F-467B-BB68-80A7BFCD0EE0}" destId="{4B8E8C42-27DA-4D6A-A5AD-D9BCDF4A7E0A}" srcOrd="1" destOrd="0" presId="urn:microsoft.com/office/officeart/2005/8/layout/pyramid1"/>
    <dgm:cxn modelId="{3A167E9F-280D-4E90-9478-57E1F6B6CF7E}" type="presParOf" srcId="{4B8E8C42-27DA-4D6A-A5AD-D9BCDF4A7E0A}" destId="{555F573E-C7E3-4A68-8165-0F7742A21326}" srcOrd="0" destOrd="0" presId="urn:microsoft.com/office/officeart/2005/8/layout/pyramid1"/>
    <dgm:cxn modelId="{DFFF949C-1B6E-41B4-8149-9D97082C7A71}" type="presParOf" srcId="{4B8E8C42-27DA-4D6A-A5AD-D9BCDF4A7E0A}" destId="{2CF9167A-E23F-4D95-A5D3-3BC7D1141668}" srcOrd="1" destOrd="0" presId="urn:microsoft.com/office/officeart/2005/8/layout/pyramid1"/>
    <dgm:cxn modelId="{8B8C9C3B-2954-4BAB-B764-CA1A638BF436}" type="presParOf" srcId="{CAE63AFC-C37F-467B-BB68-80A7BFCD0EE0}" destId="{C3411154-7DB9-42FA-90AF-554FB81A74DA}" srcOrd="2" destOrd="0" presId="urn:microsoft.com/office/officeart/2005/8/layout/pyramid1"/>
    <dgm:cxn modelId="{E89EC851-CA01-4A3D-985B-0D050CE5ED00}" type="presParOf" srcId="{C3411154-7DB9-42FA-90AF-554FB81A74DA}" destId="{9988225F-1C2D-4927-B1C3-3E67F05DE9BB}" srcOrd="0" destOrd="0" presId="urn:microsoft.com/office/officeart/2005/8/layout/pyramid1"/>
    <dgm:cxn modelId="{FF026C46-0539-40FD-98B2-A4908C5EEE68}" type="presParOf" srcId="{C3411154-7DB9-42FA-90AF-554FB81A74DA}" destId="{F20DF464-A0B7-4C95-9714-806E768878DB}" srcOrd="1" destOrd="0" presId="urn:microsoft.com/office/officeart/2005/8/layout/pyramid1"/>
    <dgm:cxn modelId="{EC8FA389-0E6D-41A6-B162-DD6545ADB6F1}" type="presParOf" srcId="{CAE63AFC-C37F-467B-BB68-80A7BFCD0EE0}" destId="{D3C28165-DA7E-43BB-A226-226AEBDDD822}" srcOrd="3" destOrd="0" presId="urn:microsoft.com/office/officeart/2005/8/layout/pyramid1"/>
    <dgm:cxn modelId="{B535A55A-5975-4A3D-BECC-B0FA46943A37}" type="presParOf" srcId="{D3C28165-DA7E-43BB-A226-226AEBDDD822}" destId="{DF2B9D5A-E0AD-4507-B603-BEADDC43D5E0}" srcOrd="0" destOrd="0" presId="urn:microsoft.com/office/officeart/2005/8/layout/pyramid1"/>
    <dgm:cxn modelId="{02AD1FCB-9564-414A-A4A5-AD80F464BC90}" type="presParOf" srcId="{D3C28165-DA7E-43BB-A226-226AEBDDD822}" destId="{C26FD721-91AA-45A8-9DA0-587D752A74D7}" srcOrd="1" destOrd="0" presId="urn:microsoft.com/office/officeart/2005/8/layout/pyramid1"/>
    <dgm:cxn modelId="{41483FEB-E1EA-46A0-8895-F7B65FFB72ED}" type="presParOf" srcId="{CAE63AFC-C37F-467B-BB68-80A7BFCD0EE0}" destId="{754CE5BD-2A9F-490E-AB13-3696F23B4A6B}" srcOrd="4" destOrd="0" presId="urn:microsoft.com/office/officeart/2005/8/layout/pyramid1"/>
    <dgm:cxn modelId="{13DDE0E4-BD9C-4659-A37A-05F0BA74B506}" type="presParOf" srcId="{754CE5BD-2A9F-490E-AB13-3696F23B4A6B}" destId="{936E2E0B-E6CA-49B8-8531-C66162B4FD03}" srcOrd="0" destOrd="0" presId="urn:microsoft.com/office/officeart/2005/8/layout/pyramid1"/>
    <dgm:cxn modelId="{7D78A1AA-BCA7-40E8-904D-32BDEC22D877}" type="presParOf" srcId="{754CE5BD-2A9F-490E-AB13-3696F23B4A6B}" destId="{DF2D76E7-3B40-4AF0-A905-3D1CCCE9A78E}"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1" csCatId="colorful" phldr="1"/>
      <dgm:spPr/>
    </dgm:pt>
    <dgm:pt modelId="{F7F20F96-ED35-475F-8D5D-BB9B32C56117}">
      <dgm:prSet phldrT="[Text]" custT="1"/>
      <dgm:spPr/>
      <dgm:t>
        <a:bodyPr/>
        <a:lstStyle/>
        <a:p>
          <a:endParaRPr lang="en-US" sz="800" b="1"/>
        </a:p>
        <a:p>
          <a:r>
            <a:rPr lang="en-US" sz="1800" b="1"/>
            <a:t>Repair</a:t>
          </a:r>
        </a:p>
        <a:p>
          <a:r>
            <a:rPr lang="en-US" sz="800" b="1"/>
            <a:t>QN, neurotrans, genetic support.... </a:t>
          </a:r>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r>
            <a:rPr lang="en-US" sz="1800" b="1" dirty="0"/>
            <a:t>Microbes and </a:t>
          </a:r>
          <a:r>
            <a:rPr lang="en-US" sz="1800" b="1" dirty="0" err="1"/>
            <a:t>Biofilm</a:t>
          </a:r>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r>
            <a:rPr lang="en-US" sz="1800" b="1" dirty="0"/>
            <a:t>Toxin Elimination</a:t>
          </a:r>
        </a:p>
        <a:p>
          <a:r>
            <a:rPr lang="en-US" sz="900" dirty="0" smtClean="0"/>
            <a:t>Work up doses for KPU and methylation support, </a:t>
          </a:r>
          <a:r>
            <a:rPr lang="en-US" sz="900" dirty="0"/>
            <a:t>systemic sulfhydryl </a:t>
          </a:r>
          <a:r>
            <a:rPr lang="en-US" sz="900" dirty="0" err="1"/>
            <a:t>complexing</a:t>
          </a:r>
          <a:r>
            <a:rPr lang="en-US" sz="900" dirty="0"/>
            <a:t> agents, start low doses of </a:t>
          </a:r>
          <a:r>
            <a:rPr lang="en-US" sz="900" dirty="0" err="1"/>
            <a:t>biofilm</a:t>
          </a:r>
          <a:r>
            <a:rPr lang="en-US" sz="900" dirty="0"/>
            <a:t> enzymes</a:t>
          </a:r>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r>
            <a:rPr lang="en-US" sz="1800" b="1" dirty="0"/>
            <a:t>Top 10 List</a:t>
          </a:r>
        </a:p>
        <a:p>
          <a:r>
            <a:rPr lang="en-US" sz="1200" b="1" dirty="0"/>
            <a:t>(add a multi-mineral, </a:t>
          </a:r>
          <a:r>
            <a:rPr lang="en-US" sz="1200" b="1" dirty="0" smtClean="0"/>
            <a:t>reduce multi-vitamins</a:t>
          </a:r>
          <a:r>
            <a:rPr lang="en-US" sz="1200" b="1" dirty="0"/>
            <a:t>)</a:t>
          </a:r>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r>
            <a:rPr lang="en-US" sz="1400" b="1" dirty="0"/>
            <a:t>Foundational</a:t>
          </a:r>
        </a:p>
        <a:p>
          <a:r>
            <a:rPr lang="en-US" sz="1400" dirty="0" smtClean="0"/>
            <a:t>Basic Nutrients and organ support</a:t>
          </a:r>
          <a:endParaRPr lang="en-US" sz="1400" dirty="0"/>
        </a:p>
        <a:p>
          <a:r>
            <a:rPr lang="en-US" sz="1400" dirty="0" smtClean="0"/>
            <a:t>Toxin Binders and Drainage Remedies to help with symptom management</a:t>
          </a:r>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r>
            <a:rPr lang="en-US" sz="1500" b="1" dirty="0"/>
            <a:t>Clean </a:t>
          </a:r>
          <a:r>
            <a:rPr lang="en-US" sz="1500" b="1" dirty="0" smtClean="0"/>
            <a:t>House</a:t>
          </a:r>
        </a:p>
        <a:p>
          <a:r>
            <a:rPr lang="en-US" sz="1200" dirty="0" smtClean="0"/>
            <a:t>Slowly start KPU and methylation  protocols</a:t>
          </a:r>
          <a:endParaRPr lang="en-US" sz="1200" dirty="0"/>
        </a:p>
        <a:p>
          <a:r>
            <a:rPr lang="en-US" sz="1200" dirty="0"/>
            <a:t>continue binders </a:t>
          </a:r>
          <a:r>
            <a:rPr lang="en-US" sz="1200" dirty="0" smtClean="0"/>
            <a:t> and drainage...</a:t>
          </a:r>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3D81EFB3-8961-4AB7-AA98-54C708AB2799}" type="presOf" srcId="{1C1E0D73-BCFE-4E9E-BDFB-B67BB7FB0BE9}" destId="{9988225F-1C2D-4927-B1C3-3E67F05DE9BB}" srcOrd="0" destOrd="0" presId="urn:microsoft.com/office/officeart/2005/8/layout/pyramid1"/>
    <dgm:cxn modelId="{5EB9F445-B5C5-4410-9FE7-A8AB8B65A59F}" type="presOf" srcId="{11833C58-C92A-4A11-B439-0ACB5A39E104}" destId="{2CF9167A-E23F-4D95-A5D3-3BC7D1141668}" srcOrd="1" destOrd="0" presId="urn:microsoft.com/office/officeart/2005/8/layout/pyramid1"/>
    <dgm:cxn modelId="{649A8153-E574-42F6-96BD-D2E036B3A93E}" type="presOf" srcId="{9D3C9D1A-A778-4AD2-BC05-2D0872DF6622}" destId="{936E2E0B-E6CA-49B8-8531-C66162B4FD03}" srcOrd="0" destOrd="0" presId="urn:microsoft.com/office/officeart/2005/8/layout/pyramid1"/>
    <dgm:cxn modelId="{31FA13E6-C333-472C-AB50-C2B9371905DA}" type="presOf" srcId="{9D3C9D1A-A778-4AD2-BC05-2D0872DF6622}" destId="{DF2D76E7-3B40-4AF0-A905-3D1CCCE9A78E}" srcOrd="1"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7A18A7B5-2370-4599-AA71-2A7034CEEA4E}" type="presOf" srcId="{4DB3D113-12AF-4512-BBCC-2FE409068BDE}" destId="{DF2B9D5A-E0AD-4507-B603-BEADDC43D5E0}" srcOrd="0" destOrd="0" presId="urn:microsoft.com/office/officeart/2005/8/layout/pyramid1"/>
    <dgm:cxn modelId="{2CE7ABCE-978F-48A0-9B03-0A03176D88AD}" type="presOf" srcId="{1C1E0D73-BCFE-4E9E-BDFB-B67BB7FB0BE9}" destId="{F20DF464-A0B7-4C95-9714-806E768878DB}" srcOrd="1"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AD65526A-EACB-4994-8A9C-4D75BCF81C06}" srcId="{580739A0-08F4-4FFD-BBEB-72F3E1E50016}" destId="{9D3C9D1A-A778-4AD2-BC05-2D0872DF6622}" srcOrd="4" destOrd="0" parTransId="{4A2F16A4-EB80-428B-B6AA-DEB89C67C970}" sibTransId="{BED0CB67-F6F9-4793-B8E4-C4D8498E7B1B}"/>
    <dgm:cxn modelId="{52F277FE-5E85-474A-BE1B-F2652E8F85CE}" type="presOf" srcId="{F7F20F96-ED35-475F-8D5D-BB9B32C56117}" destId="{79A3FF8C-B3EA-44AF-AD64-04F9FA9F86F9}" srcOrd="1" destOrd="0" presId="urn:microsoft.com/office/officeart/2005/8/layout/pyramid1"/>
    <dgm:cxn modelId="{1B88E5B4-E931-4D10-8B9B-5E1B7D270675}" srcId="{580739A0-08F4-4FFD-BBEB-72F3E1E50016}" destId="{11833C58-C92A-4A11-B439-0ACB5A39E104}" srcOrd="1" destOrd="0" parTransId="{5512990E-4EAE-4B03-97DC-BA5A539D2EF6}" sibTransId="{85CC76F5-8D7B-410F-AD8B-D71E03FE9E48}"/>
    <dgm:cxn modelId="{A98E7708-7B23-4BC9-9825-C6340E2096EF}" type="presOf" srcId="{F11823F5-E4D7-420C-BCEB-7378E48160CA}" destId="{D479BA31-BA29-4109-934D-0C65B4AC37AA}" srcOrd="1" destOrd="0" presId="urn:microsoft.com/office/officeart/2005/8/layout/pyramid1"/>
    <dgm:cxn modelId="{88BE27E4-8DAA-45FE-ACFF-EBB205FDADC5}" srcId="{580739A0-08F4-4FFD-BBEB-72F3E1E50016}" destId="{1C1E0D73-BCFE-4E9E-BDFB-B67BB7FB0BE9}" srcOrd="2" destOrd="0" parTransId="{BEC82C43-8996-4A90-AB38-015E98A2EF93}" sibTransId="{0D8D7B73-D8FA-4B53-B9C7-5187B52FA00D}"/>
    <dgm:cxn modelId="{5BE23862-11AE-470B-8BF5-4B082A9BF5BD}" type="presOf" srcId="{F7F20F96-ED35-475F-8D5D-BB9B32C56117}" destId="{2C33AD5D-4827-4D7E-9729-663D654B8932}" srcOrd="0" destOrd="0" presId="urn:microsoft.com/office/officeart/2005/8/layout/pyramid1"/>
    <dgm:cxn modelId="{703DD326-EC85-4DD0-8C30-3ADB72473287}" type="presOf" srcId="{11833C58-C92A-4A11-B439-0ACB5A39E104}" destId="{555F573E-C7E3-4A68-8165-0F7742A21326}" srcOrd="0" destOrd="0" presId="urn:microsoft.com/office/officeart/2005/8/layout/pyramid1"/>
    <dgm:cxn modelId="{D21BEE7E-0A74-4594-AEFF-8DAA5E26ED24}" type="presOf" srcId="{F11823F5-E4D7-420C-BCEB-7378E48160CA}" destId="{529399A0-A3B4-4E67-8D17-62C760C36C2A}" srcOrd="0" destOrd="0" presId="urn:microsoft.com/office/officeart/2005/8/layout/pyramid1"/>
    <dgm:cxn modelId="{A9CB60B7-4840-47E7-B336-ED27BC22F1F9}" type="presOf" srcId="{580739A0-08F4-4FFD-BBEB-72F3E1E50016}" destId="{CAE63AFC-C37F-467B-BB68-80A7BFCD0EE0}" srcOrd="0" destOrd="0" presId="urn:microsoft.com/office/officeart/2005/8/layout/pyramid1"/>
    <dgm:cxn modelId="{58920F75-3622-49C3-BB85-BAA94068AA49}" type="presOf" srcId="{4DB3D113-12AF-4512-BBCC-2FE409068BDE}" destId="{C26FD721-91AA-45A8-9DA0-587D752A74D7}" srcOrd="1" destOrd="0" presId="urn:microsoft.com/office/officeart/2005/8/layout/pyramid1"/>
    <dgm:cxn modelId="{2E726402-B6A5-4F3F-8E67-A96279A989FE}" type="presParOf" srcId="{CAE63AFC-C37F-467B-BB68-80A7BFCD0EE0}" destId="{979DC7B4-44CD-411E-9FF3-A622D1826DFE}" srcOrd="0" destOrd="0" presId="urn:microsoft.com/office/officeart/2005/8/layout/pyramid1"/>
    <dgm:cxn modelId="{AF9B6AA1-C064-4345-B5FD-F520CBB69701}" type="presParOf" srcId="{979DC7B4-44CD-411E-9FF3-A622D1826DFE}" destId="{2C33AD5D-4827-4D7E-9729-663D654B8932}" srcOrd="0" destOrd="0" presId="urn:microsoft.com/office/officeart/2005/8/layout/pyramid1"/>
    <dgm:cxn modelId="{5498D7F8-21FB-4526-BE43-7C039BB0DFE7}" type="presParOf" srcId="{979DC7B4-44CD-411E-9FF3-A622D1826DFE}" destId="{79A3FF8C-B3EA-44AF-AD64-04F9FA9F86F9}" srcOrd="1" destOrd="0" presId="urn:microsoft.com/office/officeart/2005/8/layout/pyramid1"/>
    <dgm:cxn modelId="{8E23564A-8A62-4181-8ADA-C5B2CF39BAC0}" type="presParOf" srcId="{CAE63AFC-C37F-467B-BB68-80A7BFCD0EE0}" destId="{4B8E8C42-27DA-4D6A-A5AD-D9BCDF4A7E0A}" srcOrd="1" destOrd="0" presId="urn:microsoft.com/office/officeart/2005/8/layout/pyramid1"/>
    <dgm:cxn modelId="{DA7443E4-51A3-449A-AF28-F1B55070172F}" type="presParOf" srcId="{4B8E8C42-27DA-4D6A-A5AD-D9BCDF4A7E0A}" destId="{555F573E-C7E3-4A68-8165-0F7742A21326}" srcOrd="0" destOrd="0" presId="urn:microsoft.com/office/officeart/2005/8/layout/pyramid1"/>
    <dgm:cxn modelId="{FD9F6D7E-902F-4A19-9B39-120B1A78E9E9}" type="presParOf" srcId="{4B8E8C42-27DA-4D6A-A5AD-D9BCDF4A7E0A}" destId="{2CF9167A-E23F-4D95-A5D3-3BC7D1141668}" srcOrd="1" destOrd="0" presId="urn:microsoft.com/office/officeart/2005/8/layout/pyramid1"/>
    <dgm:cxn modelId="{4AE8DCF6-E147-46C6-A7B4-1F9645279F75}" type="presParOf" srcId="{CAE63AFC-C37F-467B-BB68-80A7BFCD0EE0}" destId="{C3411154-7DB9-42FA-90AF-554FB81A74DA}" srcOrd="2" destOrd="0" presId="urn:microsoft.com/office/officeart/2005/8/layout/pyramid1"/>
    <dgm:cxn modelId="{F75DC563-3230-4C8C-B135-92BFEFEA573F}" type="presParOf" srcId="{C3411154-7DB9-42FA-90AF-554FB81A74DA}" destId="{9988225F-1C2D-4927-B1C3-3E67F05DE9BB}" srcOrd="0" destOrd="0" presId="urn:microsoft.com/office/officeart/2005/8/layout/pyramid1"/>
    <dgm:cxn modelId="{3DA96D87-4FA9-4C1E-9F05-4074351770AB}" type="presParOf" srcId="{C3411154-7DB9-42FA-90AF-554FB81A74DA}" destId="{F20DF464-A0B7-4C95-9714-806E768878DB}" srcOrd="1" destOrd="0" presId="urn:microsoft.com/office/officeart/2005/8/layout/pyramid1"/>
    <dgm:cxn modelId="{3D200201-BA90-4377-8D39-4FD0802DD716}" type="presParOf" srcId="{CAE63AFC-C37F-467B-BB68-80A7BFCD0EE0}" destId="{D3C28165-DA7E-43BB-A226-226AEBDDD822}" srcOrd="3" destOrd="0" presId="urn:microsoft.com/office/officeart/2005/8/layout/pyramid1"/>
    <dgm:cxn modelId="{613C440B-B172-47F6-B344-E7427AB4F805}" type="presParOf" srcId="{D3C28165-DA7E-43BB-A226-226AEBDDD822}" destId="{DF2B9D5A-E0AD-4507-B603-BEADDC43D5E0}" srcOrd="0" destOrd="0" presId="urn:microsoft.com/office/officeart/2005/8/layout/pyramid1"/>
    <dgm:cxn modelId="{492ED39D-756A-439F-B3FA-10B071C17C7C}" type="presParOf" srcId="{D3C28165-DA7E-43BB-A226-226AEBDDD822}" destId="{C26FD721-91AA-45A8-9DA0-587D752A74D7}" srcOrd="1" destOrd="0" presId="urn:microsoft.com/office/officeart/2005/8/layout/pyramid1"/>
    <dgm:cxn modelId="{A17B4885-C1F9-4D56-865F-8EF38662D15A}" type="presParOf" srcId="{CAE63AFC-C37F-467B-BB68-80A7BFCD0EE0}" destId="{754CE5BD-2A9F-490E-AB13-3696F23B4A6B}" srcOrd="4" destOrd="0" presId="urn:microsoft.com/office/officeart/2005/8/layout/pyramid1"/>
    <dgm:cxn modelId="{E350F517-3DE2-406D-8E61-36787470A4C7}" type="presParOf" srcId="{754CE5BD-2A9F-490E-AB13-3696F23B4A6B}" destId="{936E2E0B-E6CA-49B8-8531-C66162B4FD03}" srcOrd="0" destOrd="0" presId="urn:microsoft.com/office/officeart/2005/8/layout/pyramid1"/>
    <dgm:cxn modelId="{23109342-7CDF-4C20-8592-533ABBCF695A}" type="presParOf" srcId="{754CE5BD-2A9F-490E-AB13-3696F23B4A6B}" destId="{DF2D76E7-3B40-4AF0-A905-3D1CCCE9A78E}" srcOrd="1" destOrd="0" presId="urn:microsoft.com/office/officeart/2005/8/layout/pyramid1"/>
    <dgm:cxn modelId="{5F06885D-430D-459B-8554-73858276B30C}" type="presParOf" srcId="{CAE63AFC-C37F-467B-BB68-80A7BFCD0EE0}" destId="{4B9B4F2C-E967-474D-A555-9BCAEA3B1B61}" srcOrd="5" destOrd="0" presId="urn:microsoft.com/office/officeart/2005/8/layout/pyramid1"/>
    <dgm:cxn modelId="{9A1658D6-71EE-405F-95EC-E469C1A98BA7}" type="presParOf" srcId="{4B9B4F2C-E967-474D-A555-9BCAEA3B1B61}" destId="{529399A0-A3B4-4E67-8D17-62C760C36C2A}" srcOrd="0" destOrd="0" presId="urn:microsoft.com/office/officeart/2005/8/layout/pyramid1"/>
    <dgm:cxn modelId="{57DB50FA-2434-42DE-B346-DC5529D03164}"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2" csCatId="colorful" phldr="1"/>
      <dgm:spPr/>
    </dgm:pt>
    <dgm:pt modelId="{F7F20F96-ED35-475F-8D5D-BB9B32C56117}">
      <dgm:prSet phldrT="[Text]" custT="1"/>
      <dgm:spPr/>
      <dgm:t>
        <a:bodyPr/>
        <a:lstStyle/>
        <a:p>
          <a:endParaRPr lang="en-US" sz="8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endParaRPr lang="en-US" sz="9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r>
            <a:rPr lang="en-US" sz="4000" b="1" dirty="0"/>
            <a:t>Top 10 </a:t>
          </a:r>
          <a:r>
            <a:rPr lang="en-US" sz="4000" b="1" dirty="0" smtClean="0"/>
            <a:t>List</a:t>
          </a:r>
        </a:p>
        <a:p>
          <a:r>
            <a:rPr lang="en-US" sz="4000" b="1" dirty="0" smtClean="0"/>
            <a:t>(basics to do before you ever go to the doctor)</a:t>
          </a:r>
          <a:endParaRPr lang="en-US" sz="40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custScaleY="333168">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395A5BA7-0D56-4CB0-BB1A-C4DD701EDB75}" type="presOf" srcId="{1C1E0D73-BCFE-4E9E-BDFB-B67BB7FB0BE9}" destId="{9988225F-1C2D-4927-B1C3-3E67F05DE9BB}" srcOrd="0" destOrd="0" presId="urn:microsoft.com/office/officeart/2005/8/layout/pyramid1"/>
    <dgm:cxn modelId="{1DE01589-D794-4F15-9F68-CE458D76FCBB}" type="presOf" srcId="{9D3C9D1A-A778-4AD2-BC05-2D0872DF6622}" destId="{DF2D76E7-3B40-4AF0-A905-3D1CCCE9A78E}" srcOrd="1" destOrd="0" presId="urn:microsoft.com/office/officeart/2005/8/layout/pyramid1"/>
    <dgm:cxn modelId="{6DA56BA7-9C68-4E2A-9EFD-A19511515BE3}" type="presOf" srcId="{F7F20F96-ED35-475F-8D5D-BB9B32C56117}" destId="{2C33AD5D-4827-4D7E-9729-663D654B8932}" srcOrd="0" destOrd="0" presId="urn:microsoft.com/office/officeart/2005/8/layout/pyramid1"/>
    <dgm:cxn modelId="{F5FCE392-21EA-45DB-8A34-8344102BD26D}" type="presOf" srcId="{F11823F5-E4D7-420C-BCEB-7378E48160CA}" destId="{D479BA31-BA29-4109-934D-0C65B4AC37AA}" srcOrd="1" destOrd="0" presId="urn:microsoft.com/office/officeart/2005/8/layout/pyramid1"/>
    <dgm:cxn modelId="{F77BBADF-1CAB-4711-BD98-91B7AE02F690}" type="presOf" srcId="{11833C58-C92A-4A11-B439-0ACB5A39E104}" destId="{555F573E-C7E3-4A68-8165-0F7742A21326}" srcOrd="0" destOrd="0" presId="urn:microsoft.com/office/officeart/2005/8/layout/pyramid1"/>
    <dgm:cxn modelId="{D756C991-EE3B-41F8-B503-681AE1C9428C}" type="presOf" srcId="{580739A0-08F4-4FFD-BBEB-72F3E1E50016}" destId="{CAE63AFC-C37F-467B-BB68-80A7BFCD0EE0}" srcOrd="0"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6845BD64-4866-46A0-8E9A-F76FD8744CA4}" srcId="{580739A0-08F4-4FFD-BBEB-72F3E1E50016}" destId="{4DB3D113-12AF-4512-BBCC-2FE409068BDE}" srcOrd="3" destOrd="0" parTransId="{51734178-B696-49BD-9BAE-E7467CBE07C9}" sibTransId="{E00DBBFD-196D-4512-8E07-3820D308D258}"/>
    <dgm:cxn modelId="{C6E4B85A-7FDF-46B9-ACA7-25DD7B6867AB}" type="presOf" srcId="{F11823F5-E4D7-420C-BCEB-7378E48160CA}" destId="{529399A0-A3B4-4E67-8D17-62C760C36C2A}" srcOrd="0" destOrd="0" presId="urn:microsoft.com/office/officeart/2005/8/layout/pyramid1"/>
    <dgm:cxn modelId="{AD65526A-EACB-4994-8A9C-4D75BCF81C06}" srcId="{580739A0-08F4-4FFD-BBEB-72F3E1E50016}" destId="{9D3C9D1A-A778-4AD2-BC05-2D0872DF6622}" srcOrd="4" destOrd="0" parTransId="{4A2F16A4-EB80-428B-B6AA-DEB89C67C970}" sibTransId="{BED0CB67-F6F9-4793-B8E4-C4D8498E7B1B}"/>
    <dgm:cxn modelId="{CBEBD1FB-E2C4-461A-B2DC-6FE78F7C2CED}" type="presOf" srcId="{11833C58-C92A-4A11-B439-0ACB5A39E104}" destId="{2CF9167A-E23F-4D95-A5D3-3BC7D1141668}" srcOrd="1" destOrd="0" presId="urn:microsoft.com/office/officeart/2005/8/layout/pyramid1"/>
    <dgm:cxn modelId="{B6F9A9CA-A3C8-472B-965C-607BCD0D9971}" type="presOf" srcId="{F7F20F96-ED35-475F-8D5D-BB9B32C56117}" destId="{79A3FF8C-B3EA-44AF-AD64-04F9FA9F86F9}" srcOrd="1" destOrd="0" presId="urn:microsoft.com/office/officeart/2005/8/layout/pyramid1"/>
    <dgm:cxn modelId="{1B88E5B4-E931-4D10-8B9B-5E1B7D270675}" srcId="{580739A0-08F4-4FFD-BBEB-72F3E1E50016}" destId="{11833C58-C92A-4A11-B439-0ACB5A39E104}" srcOrd="1" destOrd="0" parTransId="{5512990E-4EAE-4B03-97DC-BA5A539D2EF6}" sibTransId="{85CC76F5-8D7B-410F-AD8B-D71E03FE9E48}"/>
    <dgm:cxn modelId="{DFDD76C1-B1E1-4370-A327-A9EE1543CCD0}" type="presOf" srcId="{4DB3D113-12AF-4512-BBCC-2FE409068BDE}" destId="{DF2B9D5A-E0AD-4507-B603-BEADDC43D5E0}" srcOrd="0" destOrd="0" presId="urn:microsoft.com/office/officeart/2005/8/layout/pyramid1"/>
    <dgm:cxn modelId="{88BE27E4-8DAA-45FE-ACFF-EBB205FDADC5}" srcId="{580739A0-08F4-4FFD-BBEB-72F3E1E50016}" destId="{1C1E0D73-BCFE-4E9E-BDFB-B67BB7FB0BE9}" srcOrd="2" destOrd="0" parTransId="{BEC82C43-8996-4A90-AB38-015E98A2EF93}" sibTransId="{0D8D7B73-D8FA-4B53-B9C7-5187B52FA00D}"/>
    <dgm:cxn modelId="{2B7FEC3C-F7BE-4300-8717-0950605274A4}" type="presOf" srcId="{9D3C9D1A-A778-4AD2-BC05-2D0872DF6622}" destId="{936E2E0B-E6CA-49B8-8531-C66162B4FD03}" srcOrd="0" destOrd="0" presId="urn:microsoft.com/office/officeart/2005/8/layout/pyramid1"/>
    <dgm:cxn modelId="{51FD9A10-3CC9-4DDE-9CBA-A8C5E5952E8B}" type="presOf" srcId="{1C1E0D73-BCFE-4E9E-BDFB-B67BB7FB0BE9}" destId="{F20DF464-A0B7-4C95-9714-806E768878DB}" srcOrd="1" destOrd="0" presId="urn:microsoft.com/office/officeart/2005/8/layout/pyramid1"/>
    <dgm:cxn modelId="{A6D5C39F-05A9-4E52-8B76-AA7A751F46C1}" type="presOf" srcId="{4DB3D113-12AF-4512-BBCC-2FE409068BDE}" destId="{C26FD721-91AA-45A8-9DA0-587D752A74D7}" srcOrd="1" destOrd="0" presId="urn:microsoft.com/office/officeart/2005/8/layout/pyramid1"/>
    <dgm:cxn modelId="{F0657E60-21B1-47CC-81E3-17C8F9101335}" type="presParOf" srcId="{CAE63AFC-C37F-467B-BB68-80A7BFCD0EE0}" destId="{979DC7B4-44CD-411E-9FF3-A622D1826DFE}" srcOrd="0" destOrd="0" presId="urn:microsoft.com/office/officeart/2005/8/layout/pyramid1"/>
    <dgm:cxn modelId="{FA243ECE-7F10-4E11-9523-626C4AF7600E}" type="presParOf" srcId="{979DC7B4-44CD-411E-9FF3-A622D1826DFE}" destId="{2C33AD5D-4827-4D7E-9729-663D654B8932}" srcOrd="0" destOrd="0" presId="urn:microsoft.com/office/officeart/2005/8/layout/pyramid1"/>
    <dgm:cxn modelId="{C32CF8B2-B779-4A71-B0B9-B0DA1E01C2BA}" type="presParOf" srcId="{979DC7B4-44CD-411E-9FF3-A622D1826DFE}" destId="{79A3FF8C-B3EA-44AF-AD64-04F9FA9F86F9}" srcOrd="1" destOrd="0" presId="urn:microsoft.com/office/officeart/2005/8/layout/pyramid1"/>
    <dgm:cxn modelId="{030477D7-87AB-4247-A217-B6A28B35696E}" type="presParOf" srcId="{CAE63AFC-C37F-467B-BB68-80A7BFCD0EE0}" destId="{4B8E8C42-27DA-4D6A-A5AD-D9BCDF4A7E0A}" srcOrd="1" destOrd="0" presId="urn:microsoft.com/office/officeart/2005/8/layout/pyramid1"/>
    <dgm:cxn modelId="{67011429-C663-49F3-85CA-D207B7599DAE}" type="presParOf" srcId="{4B8E8C42-27DA-4D6A-A5AD-D9BCDF4A7E0A}" destId="{555F573E-C7E3-4A68-8165-0F7742A21326}" srcOrd="0" destOrd="0" presId="urn:microsoft.com/office/officeart/2005/8/layout/pyramid1"/>
    <dgm:cxn modelId="{A15BB236-2C4D-4F4D-A87A-EEDD68777E6B}" type="presParOf" srcId="{4B8E8C42-27DA-4D6A-A5AD-D9BCDF4A7E0A}" destId="{2CF9167A-E23F-4D95-A5D3-3BC7D1141668}" srcOrd="1" destOrd="0" presId="urn:microsoft.com/office/officeart/2005/8/layout/pyramid1"/>
    <dgm:cxn modelId="{6E43F229-3EF4-4408-BE80-4398E7D49838}" type="presParOf" srcId="{CAE63AFC-C37F-467B-BB68-80A7BFCD0EE0}" destId="{C3411154-7DB9-42FA-90AF-554FB81A74DA}" srcOrd="2" destOrd="0" presId="urn:microsoft.com/office/officeart/2005/8/layout/pyramid1"/>
    <dgm:cxn modelId="{67ECFC60-4717-4528-AB78-19B5EF557236}" type="presParOf" srcId="{C3411154-7DB9-42FA-90AF-554FB81A74DA}" destId="{9988225F-1C2D-4927-B1C3-3E67F05DE9BB}" srcOrd="0" destOrd="0" presId="urn:microsoft.com/office/officeart/2005/8/layout/pyramid1"/>
    <dgm:cxn modelId="{9D7894C8-815A-493A-A3FC-A543F80D16C9}" type="presParOf" srcId="{C3411154-7DB9-42FA-90AF-554FB81A74DA}" destId="{F20DF464-A0B7-4C95-9714-806E768878DB}" srcOrd="1" destOrd="0" presId="urn:microsoft.com/office/officeart/2005/8/layout/pyramid1"/>
    <dgm:cxn modelId="{32B1F234-19B5-456C-9730-DB1C22BDD9C0}" type="presParOf" srcId="{CAE63AFC-C37F-467B-BB68-80A7BFCD0EE0}" destId="{D3C28165-DA7E-43BB-A226-226AEBDDD822}" srcOrd="3" destOrd="0" presId="urn:microsoft.com/office/officeart/2005/8/layout/pyramid1"/>
    <dgm:cxn modelId="{5A0BBDAD-991D-4767-B246-61687D98A627}" type="presParOf" srcId="{D3C28165-DA7E-43BB-A226-226AEBDDD822}" destId="{DF2B9D5A-E0AD-4507-B603-BEADDC43D5E0}" srcOrd="0" destOrd="0" presId="urn:microsoft.com/office/officeart/2005/8/layout/pyramid1"/>
    <dgm:cxn modelId="{C21C6A57-AE7B-4A84-A6E9-B51F82F508C0}" type="presParOf" srcId="{D3C28165-DA7E-43BB-A226-226AEBDDD822}" destId="{C26FD721-91AA-45A8-9DA0-587D752A74D7}" srcOrd="1" destOrd="0" presId="urn:microsoft.com/office/officeart/2005/8/layout/pyramid1"/>
    <dgm:cxn modelId="{D138366A-A2C1-45CD-B72D-FA4CA9716EF0}" type="presParOf" srcId="{CAE63AFC-C37F-467B-BB68-80A7BFCD0EE0}" destId="{754CE5BD-2A9F-490E-AB13-3696F23B4A6B}" srcOrd="4" destOrd="0" presId="urn:microsoft.com/office/officeart/2005/8/layout/pyramid1"/>
    <dgm:cxn modelId="{2E76C80F-23A7-4033-AE0A-F6BA5D126320}" type="presParOf" srcId="{754CE5BD-2A9F-490E-AB13-3696F23B4A6B}" destId="{936E2E0B-E6CA-49B8-8531-C66162B4FD03}" srcOrd="0" destOrd="0" presId="urn:microsoft.com/office/officeart/2005/8/layout/pyramid1"/>
    <dgm:cxn modelId="{12045D2B-4C2A-4428-B083-30DA0A139D7A}" type="presParOf" srcId="{754CE5BD-2A9F-490E-AB13-3696F23B4A6B}" destId="{DF2D76E7-3B40-4AF0-A905-3D1CCCE9A78E}" srcOrd="1" destOrd="0" presId="urn:microsoft.com/office/officeart/2005/8/layout/pyramid1"/>
    <dgm:cxn modelId="{2434881E-DA5A-41F2-81DE-D057A1E4B78E}" type="presParOf" srcId="{CAE63AFC-C37F-467B-BB68-80A7BFCD0EE0}" destId="{4B9B4F2C-E967-474D-A555-9BCAEA3B1B61}" srcOrd="5" destOrd="0" presId="urn:microsoft.com/office/officeart/2005/8/layout/pyramid1"/>
    <dgm:cxn modelId="{6B52839C-D87E-4A63-B8EE-9735635D3855}" type="presParOf" srcId="{4B9B4F2C-E967-474D-A555-9BCAEA3B1B61}" destId="{529399A0-A3B4-4E67-8D17-62C760C36C2A}" srcOrd="0" destOrd="0" presId="urn:microsoft.com/office/officeart/2005/8/layout/pyramid1"/>
    <dgm:cxn modelId="{480D2C3A-BF6E-49E2-865A-E44D72D4968C}"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3" csCatId="colorful" phldr="1"/>
      <dgm:spPr/>
    </dgm:pt>
    <dgm:pt modelId="{F7F20F96-ED35-475F-8D5D-BB9B32C56117}">
      <dgm:prSet phldrT="[Text]" custT="1"/>
      <dgm:spPr/>
      <dgm:t>
        <a:bodyPr/>
        <a:lstStyle/>
        <a:p>
          <a:endParaRPr lang="en-US" sz="8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endParaRPr lang="en-US" sz="9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endParaRPr lang="en-US" sz="12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r>
            <a:rPr lang="en-US" sz="3200" b="1" dirty="0"/>
            <a:t>Foundational</a:t>
          </a:r>
        </a:p>
        <a:p>
          <a:r>
            <a:rPr lang="en-US" sz="2400" dirty="0" smtClean="0"/>
            <a:t>Basic Nutrients and Organ Support</a:t>
          </a:r>
        </a:p>
        <a:p>
          <a:r>
            <a:rPr lang="en-US" sz="2400" dirty="0" smtClean="0"/>
            <a:t>Toxin Binders and Drainage Remedies to </a:t>
          </a:r>
          <a:r>
            <a:rPr lang="en-US" sz="2400" dirty="0"/>
            <a:t>help with symptom management</a:t>
          </a:r>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0" custLinFactNeighborY="241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custScaleY="682432">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D4CA49CD-7D20-4770-9108-2EBB3F2D5DAF}" type="presOf" srcId="{F7F20F96-ED35-475F-8D5D-BB9B32C56117}" destId="{2C33AD5D-4827-4D7E-9729-663D654B8932}" srcOrd="0"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49BD5154-5F8E-4446-A3E5-5CE60601B8EC}" type="presOf" srcId="{4DB3D113-12AF-4512-BBCC-2FE409068BDE}" destId="{C26FD721-91AA-45A8-9DA0-587D752A74D7}" srcOrd="1" destOrd="0" presId="urn:microsoft.com/office/officeart/2005/8/layout/pyramid1"/>
    <dgm:cxn modelId="{53923B62-BCC4-4E29-942A-A4C0CD40E4FA}" type="presOf" srcId="{9D3C9D1A-A778-4AD2-BC05-2D0872DF6622}" destId="{DF2D76E7-3B40-4AF0-A905-3D1CCCE9A78E}" srcOrd="1" destOrd="0" presId="urn:microsoft.com/office/officeart/2005/8/layout/pyramid1"/>
    <dgm:cxn modelId="{9CE7C7E0-D0C9-489D-BC8A-749BEA789EE8}" srcId="{580739A0-08F4-4FFD-BBEB-72F3E1E50016}" destId="{F11823F5-E4D7-420C-BCEB-7378E48160CA}" srcOrd="5" destOrd="0" parTransId="{98306560-B375-4568-A101-41214C260285}" sibTransId="{461D7D6A-5940-4B75-AECE-C5EE24EB57A3}"/>
    <dgm:cxn modelId="{45E000CE-CEE5-4CB5-9E3D-4CCD307E3D25}" type="presOf" srcId="{1C1E0D73-BCFE-4E9E-BDFB-B67BB7FB0BE9}" destId="{9988225F-1C2D-4927-B1C3-3E67F05DE9BB}" srcOrd="0"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AD65526A-EACB-4994-8A9C-4D75BCF81C06}" srcId="{580739A0-08F4-4FFD-BBEB-72F3E1E50016}" destId="{9D3C9D1A-A778-4AD2-BC05-2D0872DF6622}" srcOrd="4" destOrd="0" parTransId="{4A2F16A4-EB80-428B-B6AA-DEB89C67C970}" sibTransId="{BED0CB67-F6F9-4793-B8E4-C4D8498E7B1B}"/>
    <dgm:cxn modelId="{238F273D-CE6A-45B1-B503-610965843910}" type="presOf" srcId="{11833C58-C92A-4A11-B439-0ACB5A39E104}" destId="{2CF9167A-E23F-4D95-A5D3-3BC7D1141668}" srcOrd="1" destOrd="0" presId="urn:microsoft.com/office/officeart/2005/8/layout/pyramid1"/>
    <dgm:cxn modelId="{C6E39627-5BC0-4945-B2F5-5756F8761FD9}" type="presOf" srcId="{580739A0-08F4-4FFD-BBEB-72F3E1E50016}" destId="{CAE63AFC-C37F-467B-BB68-80A7BFCD0EE0}" srcOrd="0" destOrd="0" presId="urn:microsoft.com/office/officeart/2005/8/layout/pyramid1"/>
    <dgm:cxn modelId="{1B88E5B4-E931-4D10-8B9B-5E1B7D270675}" srcId="{580739A0-08F4-4FFD-BBEB-72F3E1E50016}" destId="{11833C58-C92A-4A11-B439-0ACB5A39E104}" srcOrd="1" destOrd="0" parTransId="{5512990E-4EAE-4B03-97DC-BA5A539D2EF6}" sibTransId="{85CC76F5-8D7B-410F-AD8B-D71E03FE9E48}"/>
    <dgm:cxn modelId="{88BE27E4-8DAA-45FE-ACFF-EBB205FDADC5}" srcId="{580739A0-08F4-4FFD-BBEB-72F3E1E50016}" destId="{1C1E0D73-BCFE-4E9E-BDFB-B67BB7FB0BE9}" srcOrd="2" destOrd="0" parTransId="{BEC82C43-8996-4A90-AB38-015E98A2EF93}" sibTransId="{0D8D7B73-D8FA-4B53-B9C7-5187B52FA00D}"/>
    <dgm:cxn modelId="{8F0AE1E4-DF45-413F-A46C-6042F74D352C}" type="presOf" srcId="{F11823F5-E4D7-420C-BCEB-7378E48160CA}" destId="{529399A0-A3B4-4E67-8D17-62C760C36C2A}" srcOrd="0" destOrd="0" presId="urn:microsoft.com/office/officeart/2005/8/layout/pyramid1"/>
    <dgm:cxn modelId="{FCA384BB-CC1F-43EA-B9E2-96708F340C58}" type="presOf" srcId="{9D3C9D1A-A778-4AD2-BC05-2D0872DF6622}" destId="{936E2E0B-E6CA-49B8-8531-C66162B4FD03}" srcOrd="0" destOrd="0" presId="urn:microsoft.com/office/officeart/2005/8/layout/pyramid1"/>
    <dgm:cxn modelId="{BFC0937B-B2B4-4F61-BD57-0CF872B1C186}" type="presOf" srcId="{11833C58-C92A-4A11-B439-0ACB5A39E104}" destId="{555F573E-C7E3-4A68-8165-0F7742A21326}" srcOrd="0" destOrd="0" presId="urn:microsoft.com/office/officeart/2005/8/layout/pyramid1"/>
    <dgm:cxn modelId="{8AA800D4-2DA3-440F-88FB-59DDE06D09AB}" type="presOf" srcId="{1C1E0D73-BCFE-4E9E-BDFB-B67BB7FB0BE9}" destId="{F20DF464-A0B7-4C95-9714-806E768878DB}" srcOrd="1" destOrd="0" presId="urn:microsoft.com/office/officeart/2005/8/layout/pyramid1"/>
    <dgm:cxn modelId="{3F256912-46C2-42F9-9D84-B41B42DF7B98}" type="presOf" srcId="{F11823F5-E4D7-420C-BCEB-7378E48160CA}" destId="{D479BA31-BA29-4109-934D-0C65B4AC37AA}" srcOrd="1" destOrd="0" presId="urn:microsoft.com/office/officeart/2005/8/layout/pyramid1"/>
    <dgm:cxn modelId="{8C77BE1E-8B0B-43C5-9DCC-B5EC713A18E1}" type="presOf" srcId="{F7F20F96-ED35-475F-8D5D-BB9B32C56117}" destId="{79A3FF8C-B3EA-44AF-AD64-04F9FA9F86F9}" srcOrd="1" destOrd="0" presId="urn:microsoft.com/office/officeart/2005/8/layout/pyramid1"/>
    <dgm:cxn modelId="{6AB76A11-2EA2-4515-BCEE-CE665F6998FC}" type="presOf" srcId="{4DB3D113-12AF-4512-BBCC-2FE409068BDE}" destId="{DF2B9D5A-E0AD-4507-B603-BEADDC43D5E0}" srcOrd="0" destOrd="0" presId="urn:microsoft.com/office/officeart/2005/8/layout/pyramid1"/>
    <dgm:cxn modelId="{F26541F1-3F4B-4E55-98B9-382AD849B536}" type="presParOf" srcId="{CAE63AFC-C37F-467B-BB68-80A7BFCD0EE0}" destId="{979DC7B4-44CD-411E-9FF3-A622D1826DFE}" srcOrd="0" destOrd="0" presId="urn:microsoft.com/office/officeart/2005/8/layout/pyramid1"/>
    <dgm:cxn modelId="{0803B4B2-6026-48DB-9652-63B931464726}" type="presParOf" srcId="{979DC7B4-44CD-411E-9FF3-A622D1826DFE}" destId="{2C33AD5D-4827-4D7E-9729-663D654B8932}" srcOrd="0" destOrd="0" presId="urn:microsoft.com/office/officeart/2005/8/layout/pyramid1"/>
    <dgm:cxn modelId="{ED5F2539-2186-4C15-8843-AC2E0263D418}" type="presParOf" srcId="{979DC7B4-44CD-411E-9FF3-A622D1826DFE}" destId="{79A3FF8C-B3EA-44AF-AD64-04F9FA9F86F9}" srcOrd="1" destOrd="0" presId="urn:microsoft.com/office/officeart/2005/8/layout/pyramid1"/>
    <dgm:cxn modelId="{E3796C79-050D-4D54-B16C-417E27BE9638}" type="presParOf" srcId="{CAE63AFC-C37F-467B-BB68-80A7BFCD0EE0}" destId="{4B8E8C42-27DA-4D6A-A5AD-D9BCDF4A7E0A}" srcOrd="1" destOrd="0" presId="urn:microsoft.com/office/officeart/2005/8/layout/pyramid1"/>
    <dgm:cxn modelId="{0F5DC96B-D79E-496D-A87C-95AF6042E347}" type="presParOf" srcId="{4B8E8C42-27DA-4D6A-A5AD-D9BCDF4A7E0A}" destId="{555F573E-C7E3-4A68-8165-0F7742A21326}" srcOrd="0" destOrd="0" presId="urn:microsoft.com/office/officeart/2005/8/layout/pyramid1"/>
    <dgm:cxn modelId="{3038EED0-2B63-4476-83BA-CDC69F30D1E3}" type="presParOf" srcId="{4B8E8C42-27DA-4D6A-A5AD-D9BCDF4A7E0A}" destId="{2CF9167A-E23F-4D95-A5D3-3BC7D1141668}" srcOrd="1" destOrd="0" presId="urn:microsoft.com/office/officeart/2005/8/layout/pyramid1"/>
    <dgm:cxn modelId="{0CDCF37E-286A-47D1-9697-2FE1B0981466}" type="presParOf" srcId="{CAE63AFC-C37F-467B-BB68-80A7BFCD0EE0}" destId="{C3411154-7DB9-42FA-90AF-554FB81A74DA}" srcOrd="2" destOrd="0" presId="urn:microsoft.com/office/officeart/2005/8/layout/pyramid1"/>
    <dgm:cxn modelId="{55349628-552B-4608-9308-BAC800A4C390}" type="presParOf" srcId="{C3411154-7DB9-42FA-90AF-554FB81A74DA}" destId="{9988225F-1C2D-4927-B1C3-3E67F05DE9BB}" srcOrd="0" destOrd="0" presId="urn:microsoft.com/office/officeart/2005/8/layout/pyramid1"/>
    <dgm:cxn modelId="{7A5C9921-9A34-461B-A664-30BA415321FF}" type="presParOf" srcId="{C3411154-7DB9-42FA-90AF-554FB81A74DA}" destId="{F20DF464-A0B7-4C95-9714-806E768878DB}" srcOrd="1" destOrd="0" presId="urn:microsoft.com/office/officeart/2005/8/layout/pyramid1"/>
    <dgm:cxn modelId="{3927557D-0957-4923-A8D8-13C106FED8E5}" type="presParOf" srcId="{CAE63AFC-C37F-467B-BB68-80A7BFCD0EE0}" destId="{D3C28165-DA7E-43BB-A226-226AEBDDD822}" srcOrd="3" destOrd="0" presId="urn:microsoft.com/office/officeart/2005/8/layout/pyramid1"/>
    <dgm:cxn modelId="{5E18FE59-DB5C-4039-8F1A-EB35339BE3FB}" type="presParOf" srcId="{D3C28165-DA7E-43BB-A226-226AEBDDD822}" destId="{DF2B9D5A-E0AD-4507-B603-BEADDC43D5E0}" srcOrd="0" destOrd="0" presId="urn:microsoft.com/office/officeart/2005/8/layout/pyramid1"/>
    <dgm:cxn modelId="{E05ED91D-7FC0-4B78-81FC-D54FBD4D321E}" type="presParOf" srcId="{D3C28165-DA7E-43BB-A226-226AEBDDD822}" destId="{C26FD721-91AA-45A8-9DA0-587D752A74D7}" srcOrd="1" destOrd="0" presId="urn:microsoft.com/office/officeart/2005/8/layout/pyramid1"/>
    <dgm:cxn modelId="{190C75CE-E33E-44D9-88A5-EF2C01531DC4}" type="presParOf" srcId="{CAE63AFC-C37F-467B-BB68-80A7BFCD0EE0}" destId="{754CE5BD-2A9F-490E-AB13-3696F23B4A6B}" srcOrd="4" destOrd="0" presId="urn:microsoft.com/office/officeart/2005/8/layout/pyramid1"/>
    <dgm:cxn modelId="{3E05A391-BBA6-431D-83A7-9AADF8821B14}" type="presParOf" srcId="{754CE5BD-2A9F-490E-AB13-3696F23B4A6B}" destId="{936E2E0B-E6CA-49B8-8531-C66162B4FD03}" srcOrd="0" destOrd="0" presId="urn:microsoft.com/office/officeart/2005/8/layout/pyramid1"/>
    <dgm:cxn modelId="{F2733A0E-31C0-49CC-A026-DD9555B0A861}" type="presParOf" srcId="{754CE5BD-2A9F-490E-AB13-3696F23B4A6B}" destId="{DF2D76E7-3B40-4AF0-A905-3D1CCCE9A78E}" srcOrd="1" destOrd="0" presId="urn:microsoft.com/office/officeart/2005/8/layout/pyramid1"/>
    <dgm:cxn modelId="{61E80E53-A4C1-4E96-BFA3-335B18162393}" type="presParOf" srcId="{CAE63AFC-C37F-467B-BB68-80A7BFCD0EE0}" destId="{4B9B4F2C-E967-474D-A555-9BCAEA3B1B61}" srcOrd="5" destOrd="0" presId="urn:microsoft.com/office/officeart/2005/8/layout/pyramid1"/>
    <dgm:cxn modelId="{AAE4E11F-9C41-4BF7-888F-D5F9DAA9A56B}" type="presParOf" srcId="{4B9B4F2C-E967-474D-A555-9BCAEA3B1B61}" destId="{529399A0-A3B4-4E67-8D17-62C760C36C2A}" srcOrd="0" destOrd="0" presId="urn:microsoft.com/office/officeart/2005/8/layout/pyramid1"/>
    <dgm:cxn modelId="{1C44BE3F-5576-4F46-A0D3-3F2888D64B57}"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4" csCatId="colorful" phldr="1"/>
      <dgm:spPr/>
    </dgm:pt>
    <dgm:pt modelId="{F7F20F96-ED35-475F-8D5D-BB9B32C56117}">
      <dgm:prSet phldrT="[Text]" custT="1"/>
      <dgm:spPr/>
      <dgm:t>
        <a:bodyPr/>
        <a:lstStyle/>
        <a:p>
          <a:endParaRPr lang="en-US" sz="8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endParaRPr lang="en-US" sz="9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endParaRPr lang="en-US" sz="12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r>
            <a:rPr lang="en-US" sz="3200" b="1" dirty="0"/>
            <a:t>Clean </a:t>
          </a:r>
          <a:r>
            <a:rPr lang="en-US" sz="3200" b="1" dirty="0" smtClean="0"/>
            <a:t>House</a:t>
          </a:r>
        </a:p>
        <a:p>
          <a:r>
            <a:rPr lang="en-US" sz="2000" dirty="0" smtClean="0"/>
            <a:t>Slowly start KPU and methylation  protocols</a:t>
          </a:r>
        </a:p>
        <a:p>
          <a:r>
            <a:rPr lang="en-US" sz="2000" dirty="0" smtClean="0"/>
            <a:t>continue binders  and drainage...</a:t>
          </a:r>
          <a:endParaRPr lang="en-US" sz="2000" b="1"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custScaleY="461389">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98E97CAA-61EA-4005-868E-34C50B4B7470}" type="presOf" srcId="{11833C58-C92A-4A11-B439-0ACB5A39E104}" destId="{555F573E-C7E3-4A68-8165-0F7742A21326}" srcOrd="0" destOrd="0" presId="urn:microsoft.com/office/officeart/2005/8/layout/pyramid1"/>
    <dgm:cxn modelId="{827ED556-442B-4031-B1D2-09C908B00718}" type="presOf" srcId="{F11823F5-E4D7-420C-BCEB-7378E48160CA}" destId="{D479BA31-BA29-4109-934D-0C65B4AC37AA}" srcOrd="1" destOrd="0" presId="urn:microsoft.com/office/officeart/2005/8/layout/pyramid1"/>
    <dgm:cxn modelId="{82A00791-A0E8-4759-B856-7E628433AED7}" type="presOf" srcId="{4DB3D113-12AF-4512-BBCC-2FE409068BDE}" destId="{C26FD721-91AA-45A8-9DA0-587D752A74D7}" srcOrd="1" destOrd="0" presId="urn:microsoft.com/office/officeart/2005/8/layout/pyramid1"/>
    <dgm:cxn modelId="{A87E7FDC-E2DA-42F1-BE92-2BB203CA6C6A}" type="presOf" srcId="{1C1E0D73-BCFE-4E9E-BDFB-B67BB7FB0BE9}" destId="{F20DF464-A0B7-4C95-9714-806E768878DB}" srcOrd="1" destOrd="0" presId="urn:microsoft.com/office/officeart/2005/8/layout/pyramid1"/>
    <dgm:cxn modelId="{5A85C759-E424-4FCE-9868-125A617AE645}" type="presOf" srcId="{1C1E0D73-BCFE-4E9E-BDFB-B67BB7FB0BE9}" destId="{9988225F-1C2D-4927-B1C3-3E67F05DE9BB}" srcOrd="0" destOrd="0" presId="urn:microsoft.com/office/officeart/2005/8/layout/pyramid1"/>
    <dgm:cxn modelId="{02EDECC7-B9F7-419C-8C34-3801405B06F7}" type="presOf" srcId="{F11823F5-E4D7-420C-BCEB-7378E48160CA}" destId="{529399A0-A3B4-4E67-8D17-62C760C36C2A}" srcOrd="0" destOrd="0" presId="urn:microsoft.com/office/officeart/2005/8/layout/pyramid1"/>
    <dgm:cxn modelId="{3F3A3CE5-E130-4DF4-AA0F-77036029D536}" type="presOf" srcId="{F7F20F96-ED35-475F-8D5D-BB9B32C56117}" destId="{79A3FF8C-B3EA-44AF-AD64-04F9FA9F86F9}" srcOrd="1"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B19A4FDB-1776-4A39-B159-8D0F1710A69D}" type="presOf" srcId="{9D3C9D1A-A778-4AD2-BC05-2D0872DF6622}" destId="{DF2D76E7-3B40-4AF0-A905-3D1CCCE9A78E}" srcOrd="1"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AD65526A-EACB-4994-8A9C-4D75BCF81C06}" srcId="{580739A0-08F4-4FFD-BBEB-72F3E1E50016}" destId="{9D3C9D1A-A778-4AD2-BC05-2D0872DF6622}" srcOrd="4" destOrd="0" parTransId="{4A2F16A4-EB80-428B-B6AA-DEB89C67C970}" sibTransId="{BED0CB67-F6F9-4793-B8E4-C4D8498E7B1B}"/>
    <dgm:cxn modelId="{78AF270D-44FD-4272-9266-C548E83C3796}" type="presOf" srcId="{F7F20F96-ED35-475F-8D5D-BB9B32C56117}" destId="{2C33AD5D-4827-4D7E-9729-663D654B8932}" srcOrd="0" destOrd="0" presId="urn:microsoft.com/office/officeart/2005/8/layout/pyramid1"/>
    <dgm:cxn modelId="{94FBCB7C-9CF6-4F08-9F2F-C058C8FDB7B6}" type="presOf" srcId="{9D3C9D1A-A778-4AD2-BC05-2D0872DF6622}" destId="{936E2E0B-E6CA-49B8-8531-C66162B4FD03}" srcOrd="0" destOrd="0" presId="urn:microsoft.com/office/officeart/2005/8/layout/pyramid1"/>
    <dgm:cxn modelId="{1B88E5B4-E931-4D10-8B9B-5E1B7D270675}" srcId="{580739A0-08F4-4FFD-BBEB-72F3E1E50016}" destId="{11833C58-C92A-4A11-B439-0ACB5A39E104}" srcOrd="1" destOrd="0" parTransId="{5512990E-4EAE-4B03-97DC-BA5A539D2EF6}" sibTransId="{85CC76F5-8D7B-410F-AD8B-D71E03FE9E48}"/>
    <dgm:cxn modelId="{88BE27E4-8DAA-45FE-ACFF-EBB205FDADC5}" srcId="{580739A0-08F4-4FFD-BBEB-72F3E1E50016}" destId="{1C1E0D73-BCFE-4E9E-BDFB-B67BB7FB0BE9}" srcOrd="2" destOrd="0" parTransId="{BEC82C43-8996-4A90-AB38-015E98A2EF93}" sibTransId="{0D8D7B73-D8FA-4B53-B9C7-5187B52FA00D}"/>
    <dgm:cxn modelId="{7358DB1F-E320-4968-BF71-B59855C2ADEE}" type="presOf" srcId="{11833C58-C92A-4A11-B439-0ACB5A39E104}" destId="{2CF9167A-E23F-4D95-A5D3-3BC7D1141668}" srcOrd="1" destOrd="0" presId="urn:microsoft.com/office/officeart/2005/8/layout/pyramid1"/>
    <dgm:cxn modelId="{3BEA5BC4-7CB0-4C44-925E-08685E4E63D1}" type="presOf" srcId="{580739A0-08F4-4FFD-BBEB-72F3E1E50016}" destId="{CAE63AFC-C37F-467B-BB68-80A7BFCD0EE0}" srcOrd="0" destOrd="0" presId="urn:microsoft.com/office/officeart/2005/8/layout/pyramid1"/>
    <dgm:cxn modelId="{6EC12935-700F-4BFE-91C1-DF40E9EACDB2}" type="presOf" srcId="{4DB3D113-12AF-4512-BBCC-2FE409068BDE}" destId="{DF2B9D5A-E0AD-4507-B603-BEADDC43D5E0}" srcOrd="0" destOrd="0" presId="urn:microsoft.com/office/officeart/2005/8/layout/pyramid1"/>
    <dgm:cxn modelId="{2CE7B482-C707-4AC4-98F2-0EF008F7A075}" type="presParOf" srcId="{CAE63AFC-C37F-467B-BB68-80A7BFCD0EE0}" destId="{979DC7B4-44CD-411E-9FF3-A622D1826DFE}" srcOrd="0" destOrd="0" presId="urn:microsoft.com/office/officeart/2005/8/layout/pyramid1"/>
    <dgm:cxn modelId="{2C7EF363-2A95-4535-928F-2566B49F162F}" type="presParOf" srcId="{979DC7B4-44CD-411E-9FF3-A622D1826DFE}" destId="{2C33AD5D-4827-4D7E-9729-663D654B8932}" srcOrd="0" destOrd="0" presId="urn:microsoft.com/office/officeart/2005/8/layout/pyramid1"/>
    <dgm:cxn modelId="{B27DA769-60A3-40FB-B750-C482102914D8}" type="presParOf" srcId="{979DC7B4-44CD-411E-9FF3-A622D1826DFE}" destId="{79A3FF8C-B3EA-44AF-AD64-04F9FA9F86F9}" srcOrd="1" destOrd="0" presId="urn:microsoft.com/office/officeart/2005/8/layout/pyramid1"/>
    <dgm:cxn modelId="{6553D53F-B885-48E0-BE9F-984CC14A28E0}" type="presParOf" srcId="{CAE63AFC-C37F-467B-BB68-80A7BFCD0EE0}" destId="{4B8E8C42-27DA-4D6A-A5AD-D9BCDF4A7E0A}" srcOrd="1" destOrd="0" presId="urn:microsoft.com/office/officeart/2005/8/layout/pyramid1"/>
    <dgm:cxn modelId="{8216A6DC-A661-48EE-A020-252293FA693E}" type="presParOf" srcId="{4B8E8C42-27DA-4D6A-A5AD-D9BCDF4A7E0A}" destId="{555F573E-C7E3-4A68-8165-0F7742A21326}" srcOrd="0" destOrd="0" presId="urn:microsoft.com/office/officeart/2005/8/layout/pyramid1"/>
    <dgm:cxn modelId="{794A6131-FD8B-4096-A26C-8A6D231F136E}" type="presParOf" srcId="{4B8E8C42-27DA-4D6A-A5AD-D9BCDF4A7E0A}" destId="{2CF9167A-E23F-4D95-A5D3-3BC7D1141668}" srcOrd="1" destOrd="0" presId="urn:microsoft.com/office/officeart/2005/8/layout/pyramid1"/>
    <dgm:cxn modelId="{01F6FDB1-D64C-4CA4-ADB3-98A8B0940B01}" type="presParOf" srcId="{CAE63AFC-C37F-467B-BB68-80A7BFCD0EE0}" destId="{C3411154-7DB9-42FA-90AF-554FB81A74DA}" srcOrd="2" destOrd="0" presId="urn:microsoft.com/office/officeart/2005/8/layout/pyramid1"/>
    <dgm:cxn modelId="{953F10BD-E698-4C43-8891-8B30538CA530}" type="presParOf" srcId="{C3411154-7DB9-42FA-90AF-554FB81A74DA}" destId="{9988225F-1C2D-4927-B1C3-3E67F05DE9BB}" srcOrd="0" destOrd="0" presId="urn:microsoft.com/office/officeart/2005/8/layout/pyramid1"/>
    <dgm:cxn modelId="{77EB561F-47A6-434D-B524-E6529713F601}" type="presParOf" srcId="{C3411154-7DB9-42FA-90AF-554FB81A74DA}" destId="{F20DF464-A0B7-4C95-9714-806E768878DB}" srcOrd="1" destOrd="0" presId="urn:microsoft.com/office/officeart/2005/8/layout/pyramid1"/>
    <dgm:cxn modelId="{6F64092C-9D0E-469A-9037-17AE5F20684C}" type="presParOf" srcId="{CAE63AFC-C37F-467B-BB68-80A7BFCD0EE0}" destId="{D3C28165-DA7E-43BB-A226-226AEBDDD822}" srcOrd="3" destOrd="0" presId="urn:microsoft.com/office/officeart/2005/8/layout/pyramid1"/>
    <dgm:cxn modelId="{D5135D81-41ED-4F2D-AD6C-49E42D3AF93E}" type="presParOf" srcId="{D3C28165-DA7E-43BB-A226-226AEBDDD822}" destId="{DF2B9D5A-E0AD-4507-B603-BEADDC43D5E0}" srcOrd="0" destOrd="0" presId="urn:microsoft.com/office/officeart/2005/8/layout/pyramid1"/>
    <dgm:cxn modelId="{716058B2-36BA-404B-8F7A-C9CB5CAF649F}" type="presParOf" srcId="{D3C28165-DA7E-43BB-A226-226AEBDDD822}" destId="{C26FD721-91AA-45A8-9DA0-587D752A74D7}" srcOrd="1" destOrd="0" presId="urn:microsoft.com/office/officeart/2005/8/layout/pyramid1"/>
    <dgm:cxn modelId="{EACFEAB3-8E7E-4DAA-BBF4-75F8BC98C99B}" type="presParOf" srcId="{CAE63AFC-C37F-467B-BB68-80A7BFCD0EE0}" destId="{754CE5BD-2A9F-490E-AB13-3696F23B4A6B}" srcOrd="4" destOrd="0" presId="urn:microsoft.com/office/officeart/2005/8/layout/pyramid1"/>
    <dgm:cxn modelId="{3BA36172-45E6-4D5B-A5D5-CF06854C57E6}" type="presParOf" srcId="{754CE5BD-2A9F-490E-AB13-3696F23B4A6B}" destId="{936E2E0B-E6CA-49B8-8531-C66162B4FD03}" srcOrd="0" destOrd="0" presId="urn:microsoft.com/office/officeart/2005/8/layout/pyramid1"/>
    <dgm:cxn modelId="{CDA805E7-3AEC-4DF1-8DE1-C1DD42D70C8E}" type="presParOf" srcId="{754CE5BD-2A9F-490E-AB13-3696F23B4A6B}" destId="{DF2D76E7-3B40-4AF0-A905-3D1CCCE9A78E}" srcOrd="1" destOrd="0" presId="urn:microsoft.com/office/officeart/2005/8/layout/pyramid1"/>
    <dgm:cxn modelId="{80FD77C0-3606-4F7F-A167-8CE2D60DF0E6}" type="presParOf" srcId="{CAE63AFC-C37F-467B-BB68-80A7BFCD0EE0}" destId="{4B9B4F2C-E967-474D-A555-9BCAEA3B1B61}" srcOrd="5" destOrd="0" presId="urn:microsoft.com/office/officeart/2005/8/layout/pyramid1"/>
    <dgm:cxn modelId="{3BD766FC-DDD6-4B30-845E-31B6F10C7D13}" type="presParOf" srcId="{4B9B4F2C-E967-474D-A555-9BCAEA3B1B61}" destId="{529399A0-A3B4-4E67-8D17-62C760C36C2A}" srcOrd="0" destOrd="0" presId="urn:microsoft.com/office/officeart/2005/8/layout/pyramid1"/>
    <dgm:cxn modelId="{91EEE284-B475-49E7-A96E-4EA03A12D9DF}"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5" csCatId="colorful" phldr="1"/>
      <dgm:spPr/>
    </dgm:pt>
    <dgm:pt modelId="{F7F20F96-ED35-475F-8D5D-BB9B32C56117}">
      <dgm:prSet phldrT="[Text]" custT="1"/>
      <dgm:spPr/>
      <dgm:t>
        <a:bodyPr/>
        <a:lstStyle/>
        <a:p>
          <a:endParaRPr lang="en-US" sz="8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r>
            <a:rPr lang="en-US" sz="4000" b="1" dirty="0"/>
            <a:t>Toxin </a:t>
          </a:r>
          <a:r>
            <a:rPr lang="en-US" sz="4000" b="1" dirty="0" smtClean="0"/>
            <a:t>Elimination</a:t>
          </a:r>
        </a:p>
        <a:p>
          <a:r>
            <a:rPr lang="en-US" sz="1800" dirty="0" smtClean="0"/>
            <a:t>Work up doses for KPU and methylation support, systemic sulfhydryl </a:t>
          </a:r>
          <a:r>
            <a:rPr lang="en-US" sz="1800" dirty="0" err="1" smtClean="0"/>
            <a:t>complexing</a:t>
          </a:r>
          <a:r>
            <a:rPr lang="en-US" sz="1800" dirty="0" smtClean="0"/>
            <a:t> agents (</a:t>
          </a:r>
          <a:r>
            <a:rPr lang="en-US" sz="1800" dirty="0" err="1" smtClean="0"/>
            <a:t>chelators</a:t>
          </a:r>
          <a:r>
            <a:rPr lang="en-US" sz="1800" dirty="0" smtClean="0"/>
            <a:t>), start low doses of biofilm enzymes</a:t>
          </a:r>
          <a:endParaRPr lang="en-US" sz="1800" b="1"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endParaRPr lang="en-US" sz="12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ScaleY="437557"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5994B396-8797-49BF-A312-53BC34679A8B}" type="presOf" srcId="{580739A0-08F4-4FFD-BBEB-72F3E1E50016}" destId="{CAE63AFC-C37F-467B-BB68-80A7BFCD0EE0}" srcOrd="0" destOrd="0" presId="urn:microsoft.com/office/officeart/2005/8/layout/pyramid1"/>
    <dgm:cxn modelId="{FD35B242-3546-4F82-AD87-435822725FA5}" type="presOf" srcId="{F11823F5-E4D7-420C-BCEB-7378E48160CA}" destId="{D479BA31-BA29-4109-934D-0C65B4AC37AA}" srcOrd="1" destOrd="0" presId="urn:microsoft.com/office/officeart/2005/8/layout/pyramid1"/>
    <dgm:cxn modelId="{DEE9A929-E91A-4DB8-A5BF-80E81CBEE7DD}" type="presOf" srcId="{1C1E0D73-BCFE-4E9E-BDFB-B67BB7FB0BE9}" destId="{F20DF464-A0B7-4C95-9714-806E768878DB}" srcOrd="1" destOrd="0" presId="urn:microsoft.com/office/officeart/2005/8/layout/pyramid1"/>
    <dgm:cxn modelId="{8F0CE415-1E8A-41A4-8C51-370B4FF8D730}" type="presOf" srcId="{4DB3D113-12AF-4512-BBCC-2FE409068BDE}" destId="{DF2B9D5A-E0AD-4507-B603-BEADDC43D5E0}" srcOrd="0" destOrd="0" presId="urn:microsoft.com/office/officeart/2005/8/layout/pyramid1"/>
    <dgm:cxn modelId="{FFAD6EA1-157F-43FA-B7D7-E59D22B55504}" type="presOf" srcId="{9D3C9D1A-A778-4AD2-BC05-2D0872DF6622}" destId="{936E2E0B-E6CA-49B8-8531-C66162B4FD03}" srcOrd="0"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14C93842-6850-48CC-99EE-C3A12C19EFBF}" type="presOf" srcId="{1C1E0D73-BCFE-4E9E-BDFB-B67BB7FB0BE9}" destId="{9988225F-1C2D-4927-B1C3-3E67F05DE9BB}" srcOrd="0" destOrd="0" presId="urn:microsoft.com/office/officeart/2005/8/layout/pyramid1"/>
    <dgm:cxn modelId="{E5F82837-0252-4CA3-86ED-A4A802F309A1}" type="presOf" srcId="{F7F20F96-ED35-475F-8D5D-BB9B32C56117}" destId="{2C33AD5D-4827-4D7E-9729-663D654B8932}" srcOrd="0"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7EC9C833-F8EA-4DF4-BCC6-8679F7D8F367}" type="presOf" srcId="{11833C58-C92A-4A11-B439-0ACB5A39E104}" destId="{2CF9167A-E23F-4D95-A5D3-3BC7D1141668}" srcOrd="1" destOrd="0" presId="urn:microsoft.com/office/officeart/2005/8/layout/pyramid1"/>
    <dgm:cxn modelId="{AD65526A-EACB-4994-8A9C-4D75BCF81C06}" srcId="{580739A0-08F4-4FFD-BBEB-72F3E1E50016}" destId="{9D3C9D1A-A778-4AD2-BC05-2D0872DF6622}" srcOrd="4" destOrd="0" parTransId="{4A2F16A4-EB80-428B-B6AA-DEB89C67C970}" sibTransId="{BED0CB67-F6F9-4793-B8E4-C4D8498E7B1B}"/>
    <dgm:cxn modelId="{1B88E5B4-E931-4D10-8B9B-5E1B7D270675}" srcId="{580739A0-08F4-4FFD-BBEB-72F3E1E50016}" destId="{11833C58-C92A-4A11-B439-0ACB5A39E104}" srcOrd="1" destOrd="0" parTransId="{5512990E-4EAE-4B03-97DC-BA5A539D2EF6}" sibTransId="{85CC76F5-8D7B-410F-AD8B-D71E03FE9E48}"/>
    <dgm:cxn modelId="{88BE27E4-8DAA-45FE-ACFF-EBB205FDADC5}" srcId="{580739A0-08F4-4FFD-BBEB-72F3E1E50016}" destId="{1C1E0D73-BCFE-4E9E-BDFB-B67BB7FB0BE9}" srcOrd="2" destOrd="0" parTransId="{BEC82C43-8996-4A90-AB38-015E98A2EF93}" sibTransId="{0D8D7B73-D8FA-4B53-B9C7-5187B52FA00D}"/>
    <dgm:cxn modelId="{AB0C25E8-D9E8-4E28-80A8-96DBA6B604E4}" type="presOf" srcId="{F11823F5-E4D7-420C-BCEB-7378E48160CA}" destId="{529399A0-A3B4-4E67-8D17-62C760C36C2A}" srcOrd="0" destOrd="0" presId="urn:microsoft.com/office/officeart/2005/8/layout/pyramid1"/>
    <dgm:cxn modelId="{FFD70AB4-3A49-4F93-B45F-D39448CEFB77}" type="presOf" srcId="{9D3C9D1A-A778-4AD2-BC05-2D0872DF6622}" destId="{DF2D76E7-3B40-4AF0-A905-3D1CCCE9A78E}" srcOrd="1" destOrd="0" presId="urn:microsoft.com/office/officeart/2005/8/layout/pyramid1"/>
    <dgm:cxn modelId="{5F4951F3-87C9-4AD9-AD8F-B5532F903882}" type="presOf" srcId="{11833C58-C92A-4A11-B439-0ACB5A39E104}" destId="{555F573E-C7E3-4A68-8165-0F7742A21326}" srcOrd="0" destOrd="0" presId="urn:microsoft.com/office/officeart/2005/8/layout/pyramid1"/>
    <dgm:cxn modelId="{B6F83768-864D-4BB3-A05E-6413C680050F}" type="presOf" srcId="{4DB3D113-12AF-4512-BBCC-2FE409068BDE}" destId="{C26FD721-91AA-45A8-9DA0-587D752A74D7}" srcOrd="1" destOrd="0" presId="urn:microsoft.com/office/officeart/2005/8/layout/pyramid1"/>
    <dgm:cxn modelId="{629C76E0-4CC7-490C-9701-E94CA640FE7E}" type="presOf" srcId="{F7F20F96-ED35-475F-8D5D-BB9B32C56117}" destId="{79A3FF8C-B3EA-44AF-AD64-04F9FA9F86F9}" srcOrd="1" destOrd="0" presId="urn:microsoft.com/office/officeart/2005/8/layout/pyramid1"/>
    <dgm:cxn modelId="{0E2F9EC7-85E6-4DC7-BDC8-B5842B62EC4D}" type="presParOf" srcId="{CAE63AFC-C37F-467B-BB68-80A7BFCD0EE0}" destId="{979DC7B4-44CD-411E-9FF3-A622D1826DFE}" srcOrd="0" destOrd="0" presId="urn:microsoft.com/office/officeart/2005/8/layout/pyramid1"/>
    <dgm:cxn modelId="{9F1A5354-6136-4DE2-A30A-1511B41907DE}" type="presParOf" srcId="{979DC7B4-44CD-411E-9FF3-A622D1826DFE}" destId="{2C33AD5D-4827-4D7E-9729-663D654B8932}" srcOrd="0" destOrd="0" presId="urn:microsoft.com/office/officeart/2005/8/layout/pyramid1"/>
    <dgm:cxn modelId="{FA75DAA8-8D24-466C-B060-82F2A4EC786D}" type="presParOf" srcId="{979DC7B4-44CD-411E-9FF3-A622D1826DFE}" destId="{79A3FF8C-B3EA-44AF-AD64-04F9FA9F86F9}" srcOrd="1" destOrd="0" presId="urn:microsoft.com/office/officeart/2005/8/layout/pyramid1"/>
    <dgm:cxn modelId="{D9337A78-A0E5-480A-9366-DEA72B842AEB}" type="presParOf" srcId="{CAE63AFC-C37F-467B-BB68-80A7BFCD0EE0}" destId="{4B8E8C42-27DA-4D6A-A5AD-D9BCDF4A7E0A}" srcOrd="1" destOrd="0" presId="urn:microsoft.com/office/officeart/2005/8/layout/pyramid1"/>
    <dgm:cxn modelId="{2D2DC7F2-D55A-4E43-BBED-8C21E1DB8C0D}" type="presParOf" srcId="{4B8E8C42-27DA-4D6A-A5AD-D9BCDF4A7E0A}" destId="{555F573E-C7E3-4A68-8165-0F7742A21326}" srcOrd="0" destOrd="0" presId="urn:microsoft.com/office/officeart/2005/8/layout/pyramid1"/>
    <dgm:cxn modelId="{439F08E6-D064-406C-9A94-79FC23C8433D}" type="presParOf" srcId="{4B8E8C42-27DA-4D6A-A5AD-D9BCDF4A7E0A}" destId="{2CF9167A-E23F-4D95-A5D3-3BC7D1141668}" srcOrd="1" destOrd="0" presId="urn:microsoft.com/office/officeart/2005/8/layout/pyramid1"/>
    <dgm:cxn modelId="{A059FA64-9230-440F-9ECE-57F1470751E0}" type="presParOf" srcId="{CAE63AFC-C37F-467B-BB68-80A7BFCD0EE0}" destId="{C3411154-7DB9-42FA-90AF-554FB81A74DA}" srcOrd="2" destOrd="0" presId="urn:microsoft.com/office/officeart/2005/8/layout/pyramid1"/>
    <dgm:cxn modelId="{8725F191-586D-430A-8909-D025C1459C3A}" type="presParOf" srcId="{C3411154-7DB9-42FA-90AF-554FB81A74DA}" destId="{9988225F-1C2D-4927-B1C3-3E67F05DE9BB}" srcOrd="0" destOrd="0" presId="urn:microsoft.com/office/officeart/2005/8/layout/pyramid1"/>
    <dgm:cxn modelId="{106184F3-FF80-4878-BD97-AEDC8C8B7EEC}" type="presParOf" srcId="{C3411154-7DB9-42FA-90AF-554FB81A74DA}" destId="{F20DF464-A0B7-4C95-9714-806E768878DB}" srcOrd="1" destOrd="0" presId="urn:microsoft.com/office/officeart/2005/8/layout/pyramid1"/>
    <dgm:cxn modelId="{8666F505-8D23-4823-8292-A9DB60D816EB}" type="presParOf" srcId="{CAE63AFC-C37F-467B-BB68-80A7BFCD0EE0}" destId="{D3C28165-DA7E-43BB-A226-226AEBDDD822}" srcOrd="3" destOrd="0" presId="urn:microsoft.com/office/officeart/2005/8/layout/pyramid1"/>
    <dgm:cxn modelId="{25CD3375-A5B8-4CE2-B034-2935AD44D04D}" type="presParOf" srcId="{D3C28165-DA7E-43BB-A226-226AEBDDD822}" destId="{DF2B9D5A-E0AD-4507-B603-BEADDC43D5E0}" srcOrd="0" destOrd="0" presId="urn:microsoft.com/office/officeart/2005/8/layout/pyramid1"/>
    <dgm:cxn modelId="{150045FE-6D62-47E1-A9E1-2E3402620465}" type="presParOf" srcId="{D3C28165-DA7E-43BB-A226-226AEBDDD822}" destId="{C26FD721-91AA-45A8-9DA0-587D752A74D7}" srcOrd="1" destOrd="0" presId="urn:microsoft.com/office/officeart/2005/8/layout/pyramid1"/>
    <dgm:cxn modelId="{C5B5FB4B-B377-46C2-9FF3-9388B7AE9D18}" type="presParOf" srcId="{CAE63AFC-C37F-467B-BB68-80A7BFCD0EE0}" destId="{754CE5BD-2A9F-490E-AB13-3696F23B4A6B}" srcOrd="4" destOrd="0" presId="urn:microsoft.com/office/officeart/2005/8/layout/pyramid1"/>
    <dgm:cxn modelId="{43FE0CC9-FD34-4CFD-B088-3E9577164B9A}" type="presParOf" srcId="{754CE5BD-2A9F-490E-AB13-3696F23B4A6B}" destId="{936E2E0B-E6CA-49B8-8531-C66162B4FD03}" srcOrd="0" destOrd="0" presId="urn:microsoft.com/office/officeart/2005/8/layout/pyramid1"/>
    <dgm:cxn modelId="{F044B1DA-673E-48DF-A85B-46B9F0A54CB6}" type="presParOf" srcId="{754CE5BD-2A9F-490E-AB13-3696F23B4A6B}" destId="{DF2D76E7-3B40-4AF0-A905-3D1CCCE9A78E}" srcOrd="1" destOrd="0" presId="urn:microsoft.com/office/officeart/2005/8/layout/pyramid1"/>
    <dgm:cxn modelId="{C8EA1444-743F-4DA2-8A7D-D2F613268906}" type="presParOf" srcId="{CAE63AFC-C37F-467B-BB68-80A7BFCD0EE0}" destId="{4B9B4F2C-E967-474D-A555-9BCAEA3B1B61}" srcOrd="5" destOrd="0" presId="urn:microsoft.com/office/officeart/2005/8/layout/pyramid1"/>
    <dgm:cxn modelId="{1B02CE1E-8ED5-43F5-90B9-B13D99A711E0}" type="presParOf" srcId="{4B9B4F2C-E967-474D-A555-9BCAEA3B1B61}" destId="{529399A0-A3B4-4E67-8D17-62C760C36C2A}" srcOrd="0" destOrd="0" presId="urn:microsoft.com/office/officeart/2005/8/layout/pyramid1"/>
    <dgm:cxn modelId="{31577AB2-A086-49F8-9E4B-80A8BC3D3A85}"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6" csCatId="colorful" phldr="1"/>
      <dgm:spPr/>
    </dgm:pt>
    <dgm:pt modelId="{F7F20F96-ED35-475F-8D5D-BB9B32C56117}">
      <dgm:prSet phldrT="[Text]" custT="1"/>
      <dgm:spPr/>
      <dgm:t>
        <a:bodyPr/>
        <a:lstStyle/>
        <a:p>
          <a:endParaRPr lang="en-US" sz="8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r>
            <a:rPr lang="en-US" sz="2800" b="1" dirty="0"/>
            <a:t>Microbes and </a:t>
          </a:r>
          <a:r>
            <a:rPr lang="en-US" sz="2800" b="1" dirty="0" err="1"/>
            <a:t>Biofilm</a:t>
          </a:r>
          <a:endParaRPr lang="en-US" sz="2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endParaRPr lang="en-US" sz="9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endParaRPr lang="en-US" sz="12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custScaleY="329337">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2518D5FB-4C71-40AD-8CEB-56F609523E34}" type="presOf" srcId="{F11823F5-E4D7-420C-BCEB-7378E48160CA}" destId="{D479BA31-BA29-4109-934D-0C65B4AC37AA}" srcOrd="1" destOrd="0" presId="urn:microsoft.com/office/officeart/2005/8/layout/pyramid1"/>
    <dgm:cxn modelId="{BC0E82EF-0795-4926-ADCB-60C26C0779DB}" type="presOf" srcId="{1C1E0D73-BCFE-4E9E-BDFB-B67BB7FB0BE9}" destId="{F20DF464-A0B7-4C95-9714-806E768878DB}" srcOrd="1" destOrd="0" presId="urn:microsoft.com/office/officeart/2005/8/layout/pyramid1"/>
    <dgm:cxn modelId="{746A1344-7B9C-41B1-ABB4-E8EC5CE4DE90}" type="presOf" srcId="{4DB3D113-12AF-4512-BBCC-2FE409068BDE}" destId="{DF2B9D5A-E0AD-4507-B603-BEADDC43D5E0}" srcOrd="0" destOrd="0" presId="urn:microsoft.com/office/officeart/2005/8/layout/pyramid1"/>
    <dgm:cxn modelId="{28476307-5EDB-43E8-9CFF-5E9B31EDC30F}" type="presOf" srcId="{9D3C9D1A-A778-4AD2-BC05-2D0872DF6622}" destId="{936E2E0B-E6CA-49B8-8531-C66162B4FD03}" srcOrd="0" destOrd="0" presId="urn:microsoft.com/office/officeart/2005/8/layout/pyramid1"/>
    <dgm:cxn modelId="{FFD0B720-BB4E-42C1-9EEB-1A9643F883E8}" type="presOf" srcId="{F7F20F96-ED35-475F-8D5D-BB9B32C56117}" destId="{79A3FF8C-B3EA-44AF-AD64-04F9FA9F86F9}" srcOrd="1"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D396427C-87D9-4793-BE08-60593DBB5587}" type="presOf" srcId="{F7F20F96-ED35-475F-8D5D-BB9B32C56117}" destId="{2C33AD5D-4827-4D7E-9729-663D654B8932}" srcOrd="0"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AD65526A-EACB-4994-8A9C-4D75BCF81C06}" srcId="{580739A0-08F4-4FFD-BBEB-72F3E1E50016}" destId="{9D3C9D1A-A778-4AD2-BC05-2D0872DF6622}" srcOrd="4" destOrd="0" parTransId="{4A2F16A4-EB80-428B-B6AA-DEB89C67C970}" sibTransId="{BED0CB67-F6F9-4793-B8E4-C4D8498E7B1B}"/>
    <dgm:cxn modelId="{1B88E5B4-E931-4D10-8B9B-5E1B7D270675}" srcId="{580739A0-08F4-4FFD-BBEB-72F3E1E50016}" destId="{11833C58-C92A-4A11-B439-0ACB5A39E104}" srcOrd="1" destOrd="0" parTransId="{5512990E-4EAE-4B03-97DC-BA5A539D2EF6}" sibTransId="{85CC76F5-8D7B-410F-AD8B-D71E03FE9E48}"/>
    <dgm:cxn modelId="{E838FC78-6C4C-46D3-BC5C-FA50F7D24804}" type="presOf" srcId="{11833C58-C92A-4A11-B439-0ACB5A39E104}" destId="{2CF9167A-E23F-4D95-A5D3-3BC7D1141668}" srcOrd="1" destOrd="0" presId="urn:microsoft.com/office/officeart/2005/8/layout/pyramid1"/>
    <dgm:cxn modelId="{73E25DEB-C904-429E-8A5D-616AB359D8EF}" type="presOf" srcId="{9D3C9D1A-A778-4AD2-BC05-2D0872DF6622}" destId="{DF2D76E7-3B40-4AF0-A905-3D1CCCE9A78E}" srcOrd="1" destOrd="0" presId="urn:microsoft.com/office/officeart/2005/8/layout/pyramid1"/>
    <dgm:cxn modelId="{12F655EC-6DCA-4ECF-B01D-D97615F7E9A6}" type="presOf" srcId="{11833C58-C92A-4A11-B439-0ACB5A39E104}" destId="{555F573E-C7E3-4A68-8165-0F7742A21326}" srcOrd="0" destOrd="0" presId="urn:microsoft.com/office/officeart/2005/8/layout/pyramid1"/>
    <dgm:cxn modelId="{ACA80FA3-1074-4761-B790-BFD41BDC470C}" type="presOf" srcId="{580739A0-08F4-4FFD-BBEB-72F3E1E50016}" destId="{CAE63AFC-C37F-467B-BB68-80A7BFCD0EE0}" srcOrd="0" destOrd="0" presId="urn:microsoft.com/office/officeart/2005/8/layout/pyramid1"/>
    <dgm:cxn modelId="{88BE27E4-8DAA-45FE-ACFF-EBB205FDADC5}" srcId="{580739A0-08F4-4FFD-BBEB-72F3E1E50016}" destId="{1C1E0D73-BCFE-4E9E-BDFB-B67BB7FB0BE9}" srcOrd="2" destOrd="0" parTransId="{BEC82C43-8996-4A90-AB38-015E98A2EF93}" sibTransId="{0D8D7B73-D8FA-4B53-B9C7-5187B52FA00D}"/>
    <dgm:cxn modelId="{5452D3B1-B72A-4F91-AEF5-FAFB8F2B769B}" type="presOf" srcId="{F11823F5-E4D7-420C-BCEB-7378E48160CA}" destId="{529399A0-A3B4-4E67-8D17-62C760C36C2A}" srcOrd="0" destOrd="0" presId="urn:microsoft.com/office/officeart/2005/8/layout/pyramid1"/>
    <dgm:cxn modelId="{543D3CE7-DCA8-42A6-8649-6868442C350B}" type="presOf" srcId="{4DB3D113-12AF-4512-BBCC-2FE409068BDE}" destId="{C26FD721-91AA-45A8-9DA0-587D752A74D7}" srcOrd="1" destOrd="0" presId="urn:microsoft.com/office/officeart/2005/8/layout/pyramid1"/>
    <dgm:cxn modelId="{9F413045-28F5-4746-BCFE-36FBB435C17E}" type="presOf" srcId="{1C1E0D73-BCFE-4E9E-BDFB-B67BB7FB0BE9}" destId="{9988225F-1C2D-4927-B1C3-3E67F05DE9BB}" srcOrd="0" destOrd="0" presId="urn:microsoft.com/office/officeart/2005/8/layout/pyramid1"/>
    <dgm:cxn modelId="{000D4E8F-4405-4946-A4ED-1B6B6194E7AD}" type="presParOf" srcId="{CAE63AFC-C37F-467B-BB68-80A7BFCD0EE0}" destId="{979DC7B4-44CD-411E-9FF3-A622D1826DFE}" srcOrd="0" destOrd="0" presId="urn:microsoft.com/office/officeart/2005/8/layout/pyramid1"/>
    <dgm:cxn modelId="{CA804FB8-4383-41D2-8588-8CF9695D9D51}" type="presParOf" srcId="{979DC7B4-44CD-411E-9FF3-A622D1826DFE}" destId="{2C33AD5D-4827-4D7E-9729-663D654B8932}" srcOrd="0" destOrd="0" presId="urn:microsoft.com/office/officeart/2005/8/layout/pyramid1"/>
    <dgm:cxn modelId="{1B7EA92C-3ECD-4FFB-96F9-0042E83023F5}" type="presParOf" srcId="{979DC7B4-44CD-411E-9FF3-A622D1826DFE}" destId="{79A3FF8C-B3EA-44AF-AD64-04F9FA9F86F9}" srcOrd="1" destOrd="0" presId="urn:microsoft.com/office/officeart/2005/8/layout/pyramid1"/>
    <dgm:cxn modelId="{4D83CCAF-316E-4F66-ADB0-EEFCB286F033}" type="presParOf" srcId="{CAE63AFC-C37F-467B-BB68-80A7BFCD0EE0}" destId="{4B8E8C42-27DA-4D6A-A5AD-D9BCDF4A7E0A}" srcOrd="1" destOrd="0" presId="urn:microsoft.com/office/officeart/2005/8/layout/pyramid1"/>
    <dgm:cxn modelId="{59B42890-9BE1-4455-A13B-93FE9B1C0284}" type="presParOf" srcId="{4B8E8C42-27DA-4D6A-A5AD-D9BCDF4A7E0A}" destId="{555F573E-C7E3-4A68-8165-0F7742A21326}" srcOrd="0" destOrd="0" presId="urn:microsoft.com/office/officeart/2005/8/layout/pyramid1"/>
    <dgm:cxn modelId="{9DC5C39E-EC35-4622-9CC1-46E422BA5C79}" type="presParOf" srcId="{4B8E8C42-27DA-4D6A-A5AD-D9BCDF4A7E0A}" destId="{2CF9167A-E23F-4D95-A5D3-3BC7D1141668}" srcOrd="1" destOrd="0" presId="urn:microsoft.com/office/officeart/2005/8/layout/pyramid1"/>
    <dgm:cxn modelId="{3BAAFD71-73CE-46DF-83C5-DAE1415C78DD}" type="presParOf" srcId="{CAE63AFC-C37F-467B-BB68-80A7BFCD0EE0}" destId="{C3411154-7DB9-42FA-90AF-554FB81A74DA}" srcOrd="2" destOrd="0" presId="urn:microsoft.com/office/officeart/2005/8/layout/pyramid1"/>
    <dgm:cxn modelId="{34FCC4A9-89C2-4478-9AF3-60089698948A}" type="presParOf" srcId="{C3411154-7DB9-42FA-90AF-554FB81A74DA}" destId="{9988225F-1C2D-4927-B1C3-3E67F05DE9BB}" srcOrd="0" destOrd="0" presId="urn:microsoft.com/office/officeart/2005/8/layout/pyramid1"/>
    <dgm:cxn modelId="{AC96A96C-A3D3-4670-AE75-294DD44A4305}" type="presParOf" srcId="{C3411154-7DB9-42FA-90AF-554FB81A74DA}" destId="{F20DF464-A0B7-4C95-9714-806E768878DB}" srcOrd="1" destOrd="0" presId="urn:microsoft.com/office/officeart/2005/8/layout/pyramid1"/>
    <dgm:cxn modelId="{6697ADDA-5D66-4F5D-9061-7C06A23FD06F}" type="presParOf" srcId="{CAE63AFC-C37F-467B-BB68-80A7BFCD0EE0}" destId="{D3C28165-DA7E-43BB-A226-226AEBDDD822}" srcOrd="3" destOrd="0" presId="urn:microsoft.com/office/officeart/2005/8/layout/pyramid1"/>
    <dgm:cxn modelId="{09B02DC5-B140-4B43-9D73-C7E7B80AA9F9}" type="presParOf" srcId="{D3C28165-DA7E-43BB-A226-226AEBDDD822}" destId="{DF2B9D5A-E0AD-4507-B603-BEADDC43D5E0}" srcOrd="0" destOrd="0" presId="urn:microsoft.com/office/officeart/2005/8/layout/pyramid1"/>
    <dgm:cxn modelId="{6EB5AABD-FE88-4176-AEFA-EF57F1248021}" type="presParOf" srcId="{D3C28165-DA7E-43BB-A226-226AEBDDD822}" destId="{C26FD721-91AA-45A8-9DA0-587D752A74D7}" srcOrd="1" destOrd="0" presId="urn:microsoft.com/office/officeart/2005/8/layout/pyramid1"/>
    <dgm:cxn modelId="{45BAC6A3-911B-4FF7-BD86-8426C31950B7}" type="presParOf" srcId="{CAE63AFC-C37F-467B-BB68-80A7BFCD0EE0}" destId="{754CE5BD-2A9F-490E-AB13-3696F23B4A6B}" srcOrd="4" destOrd="0" presId="urn:microsoft.com/office/officeart/2005/8/layout/pyramid1"/>
    <dgm:cxn modelId="{3A919063-7F1A-4F5E-9ABB-783CA5E490AC}" type="presParOf" srcId="{754CE5BD-2A9F-490E-AB13-3696F23B4A6B}" destId="{936E2E0B-E6CA-49B8-8531-C66162B4FD03}" srcOrd="0" destOrd="0" presId="urn:microsoft.com/office/officeart/2005/8/layout/pyramid1"/>
    <dgm:cxn modelId="{1FF5DA17-406D-4F8E-B3BC-85BFDB0A5B4A}" type="presParOf" srcId="{754CE5BD-2A9F-490E-AB13-3696F23B4A6B}" destId="{DF2D76E7-3B40-4AF0-A905-3D1CCCE9A78E}" srcOrd="1" destOrd="0" presId="urn:microsoft.com/office/officeart/2005/8/layout/pyramid1"/>
    <dgm:cxn modelId="{56B63EDA-0713-45F8-B9FC-B3EC535B1D59}" type="presParOf" srcId="{CAE63AFC-C37F-467B-BB68-80A7BFCD0EE0}" destId="{4B9B4F2C-E967-474D-A555-9BCAEA3B1B61}" srcOrd="5" destOrd="0" presId="urn:microsoft.com/office/officeart/2005/8/layout/pyramid1"/>
    <dgm:cxn modelId="{21B0E224-60AD-4BBD-836C-58B60335A8C4}" type="presParOf" srcId="{4B9B4F2C-E967-474D-A555-9BCAEA3B1B61}" destId="{529399A0-A3B4-4E67-8D17-62C760C36C2A}" srcOrd="0" destOrd="0" presId="urn:microsoft.com/office/officeart/2005/8/layout/pyramid1"/>
    <dgm:cxn modelId="{2B2A77BD-1AB4-477D-B015-8A4E5EB62DE5}"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80739A0-08F4-4FFD-BBEB-72F3E1E50016}" type="doc">
      <dgm:prSet loTypeId="urn:microsoft.com/office/officeart/2005/8/layout/pyramid1" loCatId="pyramid" qsTypeId="urn:microsoft.com/office/officeart/2005/8/quickstyle/simple3" qsCatId="simple" csTypeId="urn:microsoft.com/office/officeart/2005/8/colors/colorful1#7" csCatId="colorful" phldr="1"/>
      <dgm:spPr/>
    </dgm:pt>
    <dgm:pt modelId="{F7F20F96-ED35-475F-8D5D-BB9B32C56117}">
      <dgm:prSet phldrT="[Text]" custT="1"/>
      <dgm:spPr/>
      <dgm:t>
        <a:bodyPr/>
        <a:lstStyle/>
        <a:p>
          <a:endParaRPr lang="en-US" sz="800" b="1" dirty="0"/>
        </a:p>
        <a:p>
          <a:r>
            <a:rPr lang="en-US" sz="4000" b="1" dirty="0" smtClean="0"/>
            <a:t>Repair</a:t>
          </a:r>
          <a:endParaRPr lang="en-US" sz="4000" b="1" dirty="0"/>
        </a:p>
      </dgm:t>
    </dgm:pt>
    <dgm:pt modelId="{1D3FF187-7E09-4F32-B386-5DBD0CFC946F}" type="parTrans" cxnId="{D787264B-91E0-4E76-B924-9C14F4B8AD63}">
      <dgm:prSet/>
      <dgm:spPr/>
      <dgm:t>
        <a:bodyPr/>
        <a:lstStyle/>
        <a:p>
          <a:endParaRPr lang="en-US"/>
        </a:p>
      </dgm:t>
    </dgm:pt>
    <dgm:pt modelId="{EABB3393-6D97-4879-BAC8-E521EEAD9109}" type="sibTrans" cxnId="{D787264B-91E0-4E76-B924-9C14F4B8AD63}">
      <dgm:prSet/>
      <dgm:spPr/>
      <dgm:t>
        <a:bodyPr/>
        <a:lstStyle/>
        <a:p>
          <a:endParaRPr lang="en-US"/>
        </a:p>
      </dgm:t>
    </dgm:pt>
    <dgm:pt modelId="{11833C58-C92A-4A11-B439-0ACB5A39E104}">
      <dgm:prSet phldrT="[Text]" custT="1"/>
      <dgm:spPr/>
      <dgm:t>
        <a:bodyPr/>
        <a:lstStyle/>
        <a:p>
          <a:endParaRPr lang="en-US" sz="1800" b="1" dirty="0"/>
        </a:p>
      </dgm:t>
    </dgm:pt>
    <dgm:pt modelId="{5512990E-4EAE-4B03-97DC-BA5A539D2EF6}" type="parTrans" cxnId="{1B88E5B4-E931-4D10-8B9B-5E1B7D270675}">
      <dgm:prSet/>
      <dgm:spPr/>
      <dgm:t>
        <a:bodyPr/>
        <a:lstStyle/>
        <a:p>
          <a:endParaRPr lang="en-US"/>
        </a:p>
      </dgm:t>
    </dgm:pt>
    <dgm:pt modelId="{85CC76F5-8D7B-410F-AD8B-D71E03FE9E48}" type="sibTrans" cxnId="{1B88E5B4-E931-4D10-8B9B-5E1B7D270675}">
      <dgm:prSet/>
      <dgm:spPr/>
      <dgm:t>
        <a:bodyPr/>
        <a:lstStyle/>
        <a:p>
          <a:endParaRPr lang="en-US"/>
        </a:p>
      </dgm:t>
    </dgm:pt>
    <dgm:pt modelId="{1C1E0D73-BCFE-4E9E-BDFB-B67BB7FB0BE9}">
      <dgm:prSet phldrT="[Text]" custT="1"/>
      <dgm:spPr/>
      <dgm:t>
        <a:bodyPr/>
        <a:lstStyle/>
        <a:p>
          <a:endParaRPr lang="en-US" sz="900" dirty="0"/>
        </a:p>
      </dgm:t>
    </dgm:pt>
    <dgm:pt modelId="{BEC82C43-8996-4A90-AB38-015E98A2EF93}" type="parTrans" cxnId="{88BE27E4-8DAA-45FE-ACFF-EBB205FDADC5}">
      <dgm:prSet/>
      <dgm:spPr/>
      <dgm:t>
        <a:bodyPr/>
        <a:lstStyle/>
        <a:p>
          <a:endParaRPr lang="en-US"/>
        </a:p>
      </dgm:t>
    </dgm:pt>
    <dgm:pt modelId="{0D8D7B73-D8FA-4B53-B9C7-5187B52FA00D}" type="sibTrans" cxnId="{88BE27E4-8DAA-45FE-ACFF-EBB205FDADC5}">
      <dgm:prSet/>
      <dgm:spPr/>
      <dgm:t>
        <a:bodyPr/>
        <a:lstStyle/>
        <a:p>
          <a:endParaRPr lang="en-US"/>
        </a:p>
      </dgm:t>
    </dgm:pt>
    <dgm:pt modelId="{F11823F5-E4D7-420C-BCEB-7378E48160CA}">
      <dgm:prSet phldrT="[Text]" custT="1"/>
      <dgm:spPr/>
      <dgm:t>
        <a:bodyPr/>
        <a:lstStyle/>
        <a:p>
          <a:r>
            <a:rPr lang="en-US" sz="1200" b="1" dirty="0" smtClean="0"/>
            <a:t>)</a:t>
          </a:r>
          <a:endParaRPr lang="en-US" sz="1200" b="1" dirty="0"/>
        </a:p>
      </dgm:t>
    </dgm:pt>
    <dgm:pt modelId="{98306560-B375-4568-A101-41214C260285}" type="parTrans" cxnId="{9CE7C7E0-D0C9-489D-BC8A-749BEA789EE8}">
      <dgm:prSet/>
      <dgm:spPr/>
      <dgm:t>
        <a:bodyPr/>
        <a:lstStyle/>
        <a:p>
          <a:endParaRPr lang="en-US"/>
        </a:p>
      </dgm:t>
    </dgm:pt>
    <dgm:pt modelId="{461D7D6A-5940-4B75-AECE-C5EE24EB57A3}" type="sibTrans" cxnId="{9CE7C7E0-D0C9-489D-BC8A-749BEA789EE8}">
      <dgm:prSet/>
      <dgm:spPr/>
      <dgm:t>
        <a:bodyPr/>
        <a:lstStyle/>
        <a:p>
          <a:endParaRPr lang="en-US"/>
        </a:p>
      </dgm:t>
    </dgm:pt>
    <dgm:pt modelId="{9D3C9D1A-A778-4AD2-BC05-2D0872DF6622}">
      <dgm:prSet phldrT="[Text]" custT="1"/>
      <dgm:spPr/>
      <dgm:t>
        <a:bodyPr/>
        <a:lstStyle/>
        <a:p>
          <a:endParaRPr lang="en-US" sz="1400" dirty="0"/>
        </a:p>
      </dgm:t>
    </dgm:pt>
    <dgm:pt modelId="{4A2F16A4-EB80-428B-B6AA-DEB89C67C970}" type="parTrans" cxnId="{AD65526A-EACB-4994-8A9C-4D75BCF81C06}">
      <dgm:prSet/>
      <dgm:spPr/>
      <dgm:t>
        <a:bodyPr/>
        <a:lstStyle/>
        <a:p>
          <a:endParaRPr lang="en-US"/>
        </a:p>
      </dgm:t>
    </dgm:pt>
    <dgm:pt modelId="{BED0CB67-F6F9-4793-B8E4-C4D8498E7B1B}" type="sibTrans" cxnId="{AD65526A-EACB-4994-8A9C-4D75BCF81C06}">
      <dgm:prSet/>
      <dgm:spPr/>
      <dgm:t>
        <a:bodyPr/>
        <a:lstStyle/>
        <a:p>
          <a:endParaRPr lang="en-US"/>
        </a:p>
      </dgm:t>
    </dgm:pt>
    <dgm:pt modelId="{4DB3D113-12AF-4512-BBCC-2FE409068BDE}">
      <dgm:prSet phldrT="[Text]" custT="1"/>
      <dgm:spPr/>
      <dgm:t>
        <a:bodyPr/>
        <a:lstStyle/>
        <a:p>
          <a:endParaRPr lang="en-US" sz="1200" dirty="0"/>
        </a:p>
      </dgm:t>
    </dgm:pt>
    <dgm:pt modelId="{51734178-B696-49BD-9BAE-E7467CBE07C9}" type="parTrans" cxnId="{6845BD64-4866-46A0-8E9A-F76FD8744CA4}">
      <dgm:prSet/>
      <dgm:spPr/>
      <dgm:t>
        <a:bodyPr/>
        <a:lstStyle/>
        <a:p>
          <a:endParaRPr lang="en-US"/>
        </a:p>
      </dgm:t>
    </dgm:pt>
    <dgm:pt modelId="{E00DBBFD-196D-4512-8E07-3820D308D258}" type="sibTrans" cxnId="{6845BD64-4866-46A0-8E9A-F76FD8744CA4}">
      <dgm:prSet/>
      <dgm:spPr/>
      <dgm:t>
        <a:bodyPr/>
        <a:lstStyle/>
        <a:p>
          <a:endParaRPr lang="en-US"/>
        </a:p>
      </dgm:t>
    </dgm:pt>
    <dgm:pt modelId="{CAE63AFC-C37F-467B-BB68-80A7BFCD0EE0}" type="pres">
      <dgm:prSet presAssocID="{580739A0-08F4-4FFD-BBEB-72F3E1E50016}" presName="Name0" presStyleCnt="0">
        <dgm:presLayoutVars>
          <dgm:dir/>
          <dgm:animLvl val="lvl"/>
          <dgm:resizeHandles val="exact"/>
        </dgm:presLayoutVars>
      </dgm:prSet>
      <dgm:spPr/>
    </dgm:pt>
    <dgm:pt modelId="{979DC7B4-44CD-411E-9FF3-A622D1826DFE}" type="pres">
      <dgm:prSet presAssocID="{F7F20F96-ED35-475F-8D5D-BB9B32C56117}" presName="Name8" presStyleCnt="0"/>
      <dgm:spPr/>
    </dgm:pt>
    <dgm:pt modelId="{2C33AD5D-4827-4D7E-9729-663D654B8932}" type="pres">
      <dgm:prSet presAssocID="{F7F20F96-ED35-475F-8D5D-BB9B32C56117}" presName="level" presStyleLbl="node1" presStyleIdx="0" presStyleCnt="6" custScaleY="466468">
        <dgm:presLayoutVars>
          <dgm:chMax val="1"/>
          <dgm:bulletEnabled val="1"/>
        </dgm:presLayoutVars>
      </dgm:prSet>
      <dgm:spPr/>
      <dgm:t>
        <a:bodyPr/>
        <a:lstStyle/>
        <a:p>
          <a:endParaRPr lang="en-US"/>
        </a:p>
      </dgm:t>
    </dgm:pt>
    <dgm:pt modelId="{79A3FF8C-B3EA-44AF-AD64-04F9FA9F86F9}" type="pres">
      <dgm:prSet presAssocID="{F7F20F96-ED35-475F-8D5D-BB9B32C56117}" presName="levelTx" presStyleLbl="revTx" presStyleIdx="0" presStyleCnt="0">
        <dgm:presLayoutVars>
          <dgm:chMax val="1"/>
          <dgm:bulletEnabled val="1"/>
        </dgm:presLayoutVars>
      </dgm:prSet>
      <dgm:spPr/>
      <dgm:t>
        <a:bodyPr/>
        <a:lstStyle/>
        <a:p>
          <a:endParaRPr lang="en-US"/>
        </a:p>
      </dgm:t>
    </dgm:pt>
    <dgm:pt modelId="{4B8E8C42-27DA-4D6A-A5AD-D9BCDF4A7E0A}" type="pres">
      <dgm:prSet presAssocID="{11833C58-C92A-4A11-B439-0ACB5A39E104}" presName="Name8" presStyleCnt="0"/>
      <dgm:spPr/>
    </dgm:pt>
    <dgm:pt modelId="{555F573E-C7E3-4A68-8165-0F7742A21326}" type="pres">
      <dgm:prSet presAssocID="{11833C58-C92A-4A11-B439-0ACB5A39E104}" presName="level" presStyleLbl="node1" presStyleIdx="1" presStyleCnt="6">
        <dgm:presLayoutVars>
          <dgm:chMax val="1"/>
          <dgm:bulletEnabled val="1"/>
        </dgm:presLayoutVars>
      </dgm:prSet>
      <dgm:spPr/>
      <dgm:t>
        <a:bodyPr/>
        <a:lstStyle/>
        <a:p>
          <a:endParaRPr lang="en-US"/>
        </a:p>
      </dgm:t>
    </dgm:pt>
    <dgm:pt modelId="{2CF9167A-E23F-4D95-A5D3-3BC7D1141668}" type="pres">
      <dgm:prSet presAssocID="{11833C58-C92A-4A11-B439-0ACB5A39E104}" presName="levelTx" presStyleLbl="revTx" presStyleIdx="0" presStyleCnt="0">
        <dgm:presLayoutVars>
          <dgm:chMax val="1"/>
          <dgm:bulletEnabled val="1"/>
        </dgm:presLayoutVars>
      </dgm:prSet>
      <dgm:spPr/>
      <dgm:t>
        <a:bodyPr/>
        <a:lstStyle/>
        <a:p>
          <a:endParaRPr lang="en-US"/>
        </a:p>
      </dgm:t>
    </dgm:pt>
    <dgm:pt modelId="{C3411154-7DB9-42FA-90AF-554FB81A74DA}" type="pres">
      <dgm:prSet presAssocID="{1C1E0D73-BCFE-4E9E-BDFB-B67BB7FB0BE9}" presName="Name8" presStyleCnt="0"/>
      <dgm:spPr/>
    </dgm:pt>
    <dgm:pt modelId="{9988225F-1C2D-4927-B1C3-3E67F05DE9BB}" type="pres">
      <dgm:prSet presAssocID="{1C1E0D73-BCFE-4E9E-BDFB-B67BB7FB0BE9}" presName="level" presStyleLbl="node1" presStyleIdx="2" presStyleCnt="6" custLinFactNeighborX="277" custLinFactNeighborY="0">
        <dgm:presLayoutVars>
          <dgm:chMax val="1"/>
          <dgm:bulletEnabled val="1"/>
        </dgm:presLayoutVars>
      </dgm:prSet>
      <dgm:spPr/>
      <dgm:t>
        <a:bodyPr/>
        <a:lstStyle/>
        <a:p>
          <a:endParaRPr lang="en-US"/>
        </a:p>
      </dgm:t>
    </dgm:pt>
    <dgm:pt modelId="{F20DF464-A0B7-4C95-9714-806E768878DB}" type="pres">
      <dgm:prSet presAssocID="{1C1E0D73-BCFE-4E9E-BDFB-B67BB7FB0BE9}" presName="levelTx" presStyleLbl="revTx" presStyleIdx="0" presStyleCnt="0">
        <dgm:presLayoutVars>
          <dgm:chMax val="1"/>
          <dgm:bulletEnabled val="1"/>
        </dgm:presLayoutVars>
      </dgm:prSet>
      <dgm:spPr/>
      <dgm:t>
        <a:bodyPr/>
        <a:lstStyle/>
        <a:p>
          <a:endParaRPr lang="en-US"/>
        </a:p>
      </dgm:t>
    </dgm:pt>
    <dgm:pt modelId="{D3C28165-DA7E-43BB-A226-226AEBDDD822}" type="pres">
      <dgm:prSet presAssocID="{4DB3D113-12AF-4512-BBCC-2FE409068BDE}" presName="Name8" presStyleCnt="0"/>
      <dgm:spPr/>
    </dgm:pt>
    <dgm:pt modelId="{DF2B9D5A-E0AD-4507-B603-BEADDC43D5E0}" type="pres">
      <dgm:prSet presAssocID="{4DB3D113-12AF-4512-BBCC-2FE409068BDE}" presName="level" presStyleLbl="node1" presStyleIdx="3" presStyleCnt="6">
        <dgm:presLayoutVars>
          <dgm:chMax val="1"/>
          <dgm:bulletEnabled val="1"/>
        </dgm:presLayoutVars>
      </dgm:prSet>
      <dgm:spPr/>
      <dgm:t>
        <a:bodyPr/>
        <a:lstStyle/>
        <a:p>
          <a:endParaRPr lang="en-US"/>
        </a:p>
      </dgm:t>
    </dgm:pt>
    <dgm:pt modelId="{C26FD721-91AA-45A8-9DA0-587D752A74D7}" type="pres">
      <dgm:prSet presAssocID="{4DB3D113-12AF-4512-BBCC-2FE409068BDE}" presName="levelTx" presStyleLbl="revTx" presStyleIdx="0" presStyleCnt="0">
        <dgm:presLayoutVars>
          <dgm:chMax val="1"/>
          <dgm:bulletEnabled val="1"/>
        </dgm:presLayoutVars>
      </dgm:prSet>
      <dgm:spPr/>
      <dgm:t>
        <a:bodyPr/>
        <a:lstStyle/>
        <a:p>
          <a:endParaRPr lang="en-US"/>
        </a:p>
      </dgm:t>
    </dgm:pt>
    <dgm:pt modelId="{754CE5BD-2A9F-490E-AB13-3696F23B4A6B}" type="pres">
      <dgm:prSet presAssocID="{9D3C9D1A-A778-4AD2-BC05-2D0872DF6622}" presName="Name8" presStyleCnt="0"/>
      <dgm:spPr/>
    </dgm:pt>
    <dgm:pt modelId="{936E2E0B-E6CA-49B8-8531-C66162B4FD03}" type="pres">
      <dgm:prSet presAssocID="{9D3C9D1A-A778-4AD2-BC05-2D0872DF6622}" presName="level" presStyleLbl="node1" presStyleIdx="4" presStyleCnt="6" custScaleX="99826">
        <dgm:presLayoutVars>
          <dgm:chMax val="1"/>
          <dgm:bulletEnabled val="1"/>
        </dgm:presLayoutVars>
      </dgm:prSet>
      <dgm:spPr/>
      <dgm:t>
        <a:bodyPr/>
        <a:lstStyle/>
        <a:p>
          <a:endParaRPr lang="en-US"/>
        </a:p>
      </dgm:t>
    </dgm:pt>
    <dgm:pt modelId="{DF2D76E7-3B40-4AF0-A905-3D1CCCE9A78E}" type="pres">
      <dgm:prSet presAssocID="{9D3C9D1A-A778-4AD2-BC05-2D0872DF6622}" presName="levelTx" presStyleLbl="revTx" presStyleIdx="0" presStyleCnt="0">
        <dgm:presLayoutVars>
          <dgm:chMax val="1"/>
          <dgm:bulletEnabled val="1"/>
        </dgm:presLayoutVars>
      </dgm:prSet>
      <dgm:spPr/>
      <dgm:t>
        <a:bodyPr/>
        <a:lstStyle/>
        <a:p>
          <a:endParaRPr lang="en-US"/>
        </a:p>
      </dgm:t>
    </dgm:pt>
    <dgm:pt modelId="{4B9B4F2C-E967-474D-A555-9BCAEA3B1B61}" type="pres">
      <dgm:prSet presAssocID="{F11823F5-E4D7-420C-BCEB-7378E48160CA}" presName="Name8" presStyleCnt="0"/>
      <dgm:spPr/>
    </dgm:pt>
    <dgm:pt modelId="{529399A0-A3B4-4E67-8D17-62C760C36C2A}" type="pres">
      <dgm:prSet presAssocID="{F11823F5-E4D7-420C-BCEB-7378E48160CA}" presName="level" presStyleLbl="node1" presStyleIdx="5" presStyleCnt="6" custLinFactNeighborY="-1205">
        <dgm:presLayoutVars>
          <dgm:chMax val="1"/>
          <dgm:bulletEnabled val="1"/>
        </dgm:presLayoutVars>
      </dgm:prSet>
      <dgm:spPr/>
      <dgm:t>
        <a:bodyPr/>
        <a:lstStyle/>
        <a:p>
          <a:endParaRPr lang="en-US"/>
        </a:p>
      </dgm:t>
    </dgm:pt>
    <dgm:pt modelId="{D479BA31-BA29-4109-934D-0C65B4AC37AA}" type="pres">
      <dgm:prSet presAssocID="{F11823F5-E4D7-420C-BCEB-7378E48160CA}" presName="levelTx" presStyleLbl="revTx" presStyleIdx="0" presStyleCnt="0">
        <dgm:presLayoutVars>
          <dgm:chMax val="1"/>
          <dgm:bulletEnabled val="1"/>
        </dgm:presLayoutVars>
      </dgm:prSet>
      <dgm:spPr/>
      <dgm:t>
        <a:bodyPr/>
        <a:lstStyle/>
        <a:p>
          <a:endParaRPr lang="en-US"/>
        </a:p>
      </dgm:t>
    </dgm:pt>
  </dgm:ptLst>
  <dgm:cxnLst>
    <dgm:cxn modelId="{D656E176-678B-4D32-9F00-6721935D3EEA}" type="presOf" srcId="{1C1E0D73-BCFE-4E9E-BDFB-B67BB7FB0BE9}" destId="{F20DF464-A0B7-4C95-9714-806E768878DB}" srcOrd="1" destOrd="0" presId="urn:microsoft.com/office/officeart/2005/8/layout/pyramid1"/>
    <dgm:cxn modelId="{05FD1CD8-9A3B-4E81-8126-523C2BAA20DF}" type="presOf" srcId="{4DB3D113-12AF-4512-BBCC-2FE409068BDE}" destId="{C26FD721-91AA-45A8-9DA0-587D752A74D7}" srcOrd="1" destOrd="0" presId="urn:microsoft.com/office/officeart/2005/8/layout/pyramid1"/>
    <dgm:cxn modelId="{17EEA2AB-1E3F-4A4A-A367-71BFC185C5D1}" type="presOf" srcId="{F11823F5-E4D7-420C-BCEB-7378E48160CA}" destId="{D479BA31-BA29-4109-934D-0C65B4AC37AA}" srcOrd="1" destOrd="0" presId="urn:microsoft.com/office/officeart/2005/8/layout/pyramid1"/>
    <dgm:cxn modelId="{5E873372-FA33-4811-8E8D-FA19E07FC268}" type="presOf" srcId="{F7F20F96-ED35-475F-8D5D-BB9B32C56117}" destId="{79A3FF8C-B3EA-44AF-AD64-04F9FA9F86F9}" srcOrd="1" destOrd="0" presId="urn:microsoft.com/office/officeart/2005/8/layout/pyramid1"/>
    <dgm:cxn modelId="{449D1303-9678-4C3E-BFBD-E48957B727C1}" type="presOf" srcId="{11833C58-C92A-4A11-B439-0ACB5A39E104}" destId="{555F573E-C7E3-4A68-8165-0F7742A21326}" srcOrd="0" destOrd="0" presId="urn:microsoft.com/office/officeart/2005/8/layout/pyramid1"/>
    <dgm:cxn modelId="{858206EC-9451-495F-BE7F-62F65E57AB76}" type="presOf" srcId="{4DB3D113-12AF-4512-BBCC-2FE409068BDE}" destId="{DF2B9D5A-E0AD-4507-B603-BEADDC43D5E0}" srcOrd="0" destOrd="0" presId="urn:microsoft.com/office/officeart/2005/8/layout/pyramid1"/>
    <dgm:cxn modelId="{8AB53009-D81F-453E-B2A6-43DD39040176}" type="presOf" srcId="{9D3C9D1A-A778-4AD2-BC05-2D0872DF6622}" destId="{936E2E0B-E6CA-49B8-8531-C66162B4FD03}" srcOrd="0" destOrd="0" presId="urn:microsoft.com/office/officeart/2005/8/layout/pyramid1"/>
    <dgm:cxn modelId="{D787264B-91E0-4E76-B924-9C14F4B8AD63}" srcId="{580739A0-08F4-4FFD-BBEB-72F3E1E50016}" destId="{F7F20F96-ED35-475F-8D5D-BB9B32C56117}" srcOrd="0" destOrd="0" parTransId="{1D3FF187-7E09-4F32-B386-5DBD0CFC946F}" sibTransId="{EABB3393-6D97-4879-BAC8-E521EEAD9109}"/>
    <dgm:cxn modelId="{9CE7C7E0-D0C9-489D-BC8A-749BEA789EE8}" srcId="{580739A0-08F4-4FFD-BBEB-72F3E1E50016}" destId="{F11823F5-E4D7-420C-BCEB-7378E48160CA}" srcOrd="5" destOrd="0" parTransId="{98306560-B375-4568-A101-41214C260285}" sibTransId="{461D7D6A-5940-4B75-AECE-C5EE24EB57A3}"/>
    <dgm:cxn modelId="{C191AF6E-5078-4189-8A60-2BDFF45F4C02}" type="presOf" srcId="{F11823F5-E4D7-420C-BCEB-7378E48160CA}" destId="{529399A0-A3B4-4E67-8D17-62C760C36C2A}" srcOrd="0" destOrd="0" presId="urn:microsoft.com/office/officeart/2005/8/layout/pyramid1"/>
    <dgm:cxn modelId="{4571366E-EAA7-4711-AC33-381860B5C91D}" type="presOf" srcId="{580739A0-08F4-4FFD-BBEB-72F3E1E50016}" destId="{CAE63AFC-C37F-467B-BB68-80A7BFCD0EE0}" srcOrd="0" destOrd="0" presId="urn:microsoft.com/office/officeart/2005/8/layout/pyramid1"/>
    <dgm:cxn modelId="{6845BD64-4866-46A0-8E9A-F76FD8744CA4}" srcId="{580739A0-08F4-4FFD-BBEB-72F3E1E50016}" destId="{4DB3D113-12AF-4512-BBCC-2FE409068BDE}" srcOrd="3" destOrd="0" parTransId="{51734178-B696-49BD-9BAE-E7467CBE07C9}" sibTransId="{E00DBBFD-196D-4512-8E07-3820D308D258}"/>
    <dgm:cxn modelId="{897A1E2C-3C1D-446E-8900-0F4C18BEC70E}" type="presOf" srcId="{9D3C9D1A-A778-4AD2-BC05-2D0872DF6622}" destId="{DF2D76E7-3B40-4AF0-A905-3D1CCCE9A78E}" srcOrd="1" destOrd="0" presId="urn:microsoft.com/office/officeart/2005/8/layout/pyramid1"/>
    <dgm:cxn modelId="{AD65526A-EACB-4994-8A9C-4D75BCF81C06}" srcId="{580739A0-08F4-4FFD-BBEB-72F3E1E50016}" destId="{9D3C9D1A-A778-4AD2-BC05-2D0872DF6622}" srcOrd="4" destOrd="0" parTransId="{4A2F16A4-EB80-428B-B6AA-DEB89C67C970}" sibTransId="{BED0CB67-F6F9-4793-B8E4-C4D8498E7B1B}"/>
    <dgm:cxn modelId="{1B88E5B4-E931-4D10-8B9B-5E1B7D270675}" srcId="{580739A0-08F4-4FFD-BBEB-72F3E1E50016}" destId="{11833C58-C92A-4A11-B439-0ACB5A39E104}" srcOrd="1" destOrd="0" parTransId="{5512990E-4EAE-4B03-97DC-BA5A539D2EF6}" sibTransId="{85CC76F5-8D7B-410F-AD8B-D71E03FE9E48}"/>
    <dgm:cxn modelId="{88BE27E4-8DAA-45FE-ACFF-EBB205FDADC5}" srcId="{580739A0-08F4-4FFD-BBEB-72F3E1E50016}" destId="{1C1E0D73-BCFE-4E9E-BDFB-B67BB7FB0BE9}" srcOrd="2" destOrd="0" parTransId="{BEC82C43-8996-4A90-AB38-015E98A2EF93}" sibTransId="{0D8D7B73-D8FA-4B53-B9C7-5187B52FA00D}"/>
    <dgm:cxn modelId="{7B0A4BA0-5AC6-49DA-8F6D-C60A217B9FC7}" type="presOf" srcId="{11833C58-C92A-4A11-B439-0ACB5A39E104}" destId="{2CF9167A-E23F-4D95-A5D3-3BC7D1141668}" srcOrd="1" destOrd="0" presId="urn:microsoft.com/office/officeart/2005/8/layout/pyramid1"/>
    <dgm:cxn modelId="{C2195020-A1D7-4352-8BBD-FC9042411C15}" type="presOf" srcId="{F7F20F96-ED35-475F-8D5D-BB9B32C56117}" destId="{2C33AD5D-4827-4D7E-9729-663D654B8932}" srcOrd="0" destOrd="0" presId="urn:microsoft.com/office/officeart/2005/8/layout/pyramid1"/>
    <dgm:cxn modelId="{3D469742-E007-4C92-B1D4-A483D1F364D4}" type="presOf" srcId="{1C1E0D73-BCFE-4E9E-BDFB-B67BB7FB0BE9}" destId="{9988225F-1C2D-4927-B1C3-3E67F05DE9BB}" srcOrd="0" destOrd="0" presId="urn:microsoft.com/office/officeart/2005/8/layout/pyramid1"/>
    <dgm:cxn modelId="{F2F70B1A-4539-4783-A31D-3A12DFC11A68}" type="presParOf" srcId="{CAE63AFC-C37F-467B-BB68-80A7BFCD0EE0}" destId="{979DC7B4-44CD-411E-9FF3-A622D1826DFE}" srcOrd="0" destOrd="0" presId="urn:microsoft.com/office/officeart/2005/8/layout/pyramid1"/>
    <dgm:cxn modelId="{F5A38D2D-6D1E-4317-90AE-0234A5AA6EBE}" type="presParOf" srcId="{979DC7B4-44CD-411E-9FF3-A622D1826DFE}" destId="{2C33AD5D-4827-4D7E-9729-663D654B8932}" srcOrd="0" destOrd="0" presId="urn:microsoft.com/office/officeart/2005/8/layout/pyramid1"/>
    <dgm:cxn modelId="{962A69A4-C63D-4393-9F41-F83515D906FB}" type="presParOf" srcId="{979DC7B4-44CD-411E-9FF3-A622D1826DFE}" destId="{79A3FF8C-B3EA-44AF-AD64-04F9FA9F86F9}" srcOrd="1" destOrd="0" presId="urn:microsoft.com/office/officeart/2005/8/layout/pyramid1"/>
    <dgm:cxn modelId="{B6037897-05B4-4962-8958-D753CE346FEF}" type="presParOf" srcId="{CAE63AFC-C37F-467B-BB68-80A7BFCD0EE0}" destId="{4B8E8C42-27DA-4D6A-A5AD-D9BCDF4A7E0A}" srcOrd="1" destOrd="0" presId="urn:microsoft.com/office/officeart/2005/8/layout/pyramid1"/>
    <dgm:cxn modelId="{6DDF8914-1759-4000-B1CF-CE977E520703}" type="presParOf" srcId="{4B8E8C42-27DA-4D6A-A5AD-D9BCDF4A7E0A}" destId="{555F573E-C7E3-4A68-8165-0F7742A21326}" srcOrd="0" destOrd="0" presId="urn:microsoft.com/office/officeart/2005/8/layout/pyramid1"/>
    <dgm:cxn modelId="{5C90AE1E-22B5-407D-AB94-87F21BD87B6F}" type="presParOf" srcId="{4B8E8C42-27DA-4D6A-A5AD-D9BCDF4A7E0A}" destId="{2CF9167A-E23F-4D95-A5D3-3BC7D1141668}" srcOrd="1" destOrd="0" presId="urn:microsoft.com/office/officeart/2005/8/layout/pyramid1"/>
    <dgm:cxn modelId="{EF640C71-A1A0-4436-AEF7-9E6A11FB5317}" type="presParOf" srcId="{CAE63AFC-C37F-467B-BB68-80A7BFCD0EE0}" destId="{C3411154-7DB9-42FA-90AF-554FB81A74DA}" srcOrd="2" destOrd="0" presId="urn:microsoft.com/office/officeart/2005/8/layout/pyramid1"/>
    <dgm:cxn modelId="{BE24F913-279E-42DF-850A-EBB6E07AA9F7}" type="presParOf" srcId="{C3411154-7DB9-42FA-90AF-554FB81A74DA}" destId="{9988225F-1C2D-4927-B1C3-3E67F05DE9BB}" srcOrd="0" destOrd="0" presId="urn:microsoft.com/office/officeart/2005/8/layout/pyramid1"/>
    <dgm:cxn modelId="{B249EA98-154E-4DDB-924E-8551EA2D9B81}" type="presParOf" srcId="{C3411154-7DB9-42FA-90AF-554FB81A74DA}" destId="{F20DF464-A0B7-4C95-9714-806E768878DB}" srcOrd="1" destOrd="0" presId="urn:microsoft.com/office/officeart/2005/8/layout/pyramid1"/>
    <dgm:cxn modelId="{D3E41577-6D37-429D-86C4-8C38B03C57D3}" type="presParOf" srcId="{CAE63AFC-C37F-467B-BB68-80A7BFCD0EE0}" destId="{D3C28165-DA7E-43BB-A226-226AEBDDD822}" srcOrd="3" destOrd="0" presId="urn:microsoft.com/office/officeart/2005/8/layout/pyramid1"/>
    <dgm:cxn modelId="{B66C9A57-C0D7-4BB5-B1F0-E4FE3C9B3D97}" type="presParOf" srcId="{D3C28165-DA7E-43BB-A226-226AEBDDD822}" destId="{DF2B9D5A-E0AD-4507-B603-BEADDC43D5E0}" srcOrd="0" destOrd="0" presId="urn:microsoft.com/office/officeart/2005/8/layout/pyramid1"/>
    <dgm:cxn modelId="{0D91FCF3-4A0E-4348-9556-775CBF219423}" type="presParOf" srcId="{D3C28165-DA7E-43BB-A226-226AEBDDD822}" destId="{C26FD721-91AA-45A8-9DA0-587D752A74D7}" srcOrd="1" destOrd="0" presId="urn:microsoft.com/office/officeart/2005/8/layout/pyramid1"/>
    <dgm:cxn modelId="{F4DC4C3D-4C1A-477E-82D7-6B89D7D21200}" type="presParOf" srcId="{CAE63AFC-C37F-467B-BB68-80A7BFCD0EE0}" destId="{754CE5BD-2A9F-490E-AB13-3696F23B4A6B}" srcOrd="4" destOrd="0" presId="urn:microsoft.com/office/officeart/2005/8/layout/pyramid1"/>
    <dgm:cxn modelId="{4096BDAE-6E81-4BD6-847D-33CBFDF43ECF}" type="presParOf" srcId="{754CE5BD-2A9F-490E-AB13-3696F23B4A6B}" destId="{936E2E0B-E6CA-49B8-8531-C66162B4FD03}" srcOrd="0" destOrd="0" presId="urn:microsoft.com/office/officeart/2005/8/layout/pyramid1"/>
    <dgm:cxn modelId="{B91A3612-60B9-4CA0-A136-DEECE07AA227}" type="presParOf" srcId="{754CE5BD-2A9F-490E-AB13-3696F23B4A6B}" destId="{DF2D76E7-3B40-4AF0-A905-3D1CCCE9A78E}" srcOrd="1" destOrd="0" presId="urn:microsoft.com/office/officeart/2005/8/layout/pyramid1"/>
    <dgm:cxn modelId="{8EE007AD-E355-4893-AFB2-68231307C334}" type="presParOf" srcId="{CAE63AFC-C37F-467B-BB68-80A7BFCD0EE0}" destId="{4B9B4F2C-E967-474D-A555-9BCAEA3B1B61}" srcOrd="5" destOrd="0" presId="urn:microsoft.com/office/officeart/2005/8/layout/pyramid1"/>
    <dgm:cxn modelId="{387B2218-F986-47BF-B0E5-ED7106448A7F}" type="presParOf" srcId="{4B9B4F2C-E967-474D-A555-9BCAEA3B1B61}" destId="{529399A0-A3B4-4E67-8D17-62C760C36C2A}" srcOrd="0" destOrd="0" presId="urn:microsoft.com/office/officeart/2005/8/layout/pyramid1"/>
    <dgm:cxn modelId="{0862160C-0400-4438-B94D-88AEFA2FEF01}" type="presParOf" srcId="{4B9B4F2C-E967-474D-A555-9BCAEA3B1B61}" destId="{D479BA31-BA29-4109-934D-0C65B4AC37AA}"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33AD5D-4827-4D7E-9729-663D654B8932}">
      <dsp:nvSpPr>
        <dsp:cNvPr id="0" name=""/>
        <dsp:cNvSpPr/>
      </dsp:nvSpPr>
      <dsp:spPr>
        <a:xfrm>
          <a:off x="3291840" y="0"/>
          <a:ext cx="1645920" cy="1264920"/>
        </a:xfrm>
        <a:prstGeom prst="trapezoid">
          <a:avLst>
            <a:gd name="adj" fmla="val 65060"/>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endParaRPr lang="en-US" sz="800" b="1" kern="1200" dirty="0"/>
        </a:p>
        <a:p>
          <a:pPr lvl="0" algn="ctr" defTabSz="355600">
            <a:lnSpc>
              <a:spcPct val="90000"/>
            </a:lnSpc>
            <a:spcBef>
              <a:spcPct val="0"/>
            </a:spcBef>
            <a:spcAft>
              <a:spcPct val="35000"/>
            </a:spcAft>
          </a:pPr>
          <a:r>
            <a:rPr lang="en-US" sz="1800" b="1" kern="1200" dirty="0" smtClean="0"/>
            <a:t>Spirit Body</a:t>
          </a:r>
          <a:endParaRPr lang="en-US" sz="1800" b="1" kern="1200" dirty="0"/>
        </a:p>
        <a:p>
          <a:pPr lvl="0" algn="ctr" defTabSz="355600">
            <a:lnSpc>
              <a:spcPct val="90000"/>
            </a:lnSpc>
            <a:spcBef>
              <a:spcPct val="0"/>
            </a:spcBef>
            <a:spcAft>
              <a:spcPct val="35000"/>
            </a:spcAft>
          </a:pPr>
          <a:r>
            <a:rPr lang="en-US" sz="1200" b="0" kern="1200" dirty="0" smtClean="0"/>
            <a:t>Our connection with a higher power</a:t>
          </a:r>
        </a:p>
        <a:p>
          <a:pPr lvl="0" algn="ctr" defTabSz="355600">
            <a:lnSpc>
              <a:spcPct val="90000"/>
            </a:lnSpc>
            <a:spcBef>
              <a:spcPct val="0"/>
            </a:spcBef>
            <a:spcAft>
              <a:spcPct val="35000"/>
            </a:spcAft>
          </a:pPr>
          <a:r>
            <a:rPr lang="en-US" sz="1200" b="0" kern="1200" dirty="0" smtClean="0"/>
            <a:t>Meditation/prayer</a:t>
          </a:r>
          <a:endParaRPr lang="en-US" sz="1200" b="0" kern="1200" dirty="0"/>
        </a:p>
      </dsp:txBody>
      <dsp:txXfrm>
        <a:off x="3291840" y="0"/>
        <a:ext cx="1645920" cy="1264920"/>
      </dsp:txXfrm>
    </dsp:sp>
    <dsp:sp modelId="{555F573E-C7E3-4A68-8165-0F7742A21326}">
      <dsp:nvSpPr>
        <dsp:cNvPr id="0" name=""/>
        <dsp:cNvSpPr/>
      </dsp:nvSpPr>
      <dsp:spPr>
        <a:xfrm>
          <a:off x="2468879" y="1264920"/>
          <a:ext cx="3291840" cy="1264920"/>
        </a:xfrm>
        <a:prstGeom prst="trapezoid">
          <a:avLst>
            <a:gd name="adj" fmla="val 65060"/>
          </a:avLst>
        </a:prstGeom>
        <a:solidFill>
          <a:schemeClr val="accent3">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t>Intuitive Body</a:t>
          </a:r>
        </a:p>
        <a:p>
          <a:pPr lvl="0" algn="ctr" defTabSz="800100">
            <a:lnSpc>
              <a:spcPct val="90000"/>
            </a:lnSpc>
            <a:spcBef>
              <a:spcPct val="0"/>
            </a:spcBef>
            <a:spcAft>
              <a:spcPct val="35000"/>
            </a:spcAft>
          </a:pPr>
          <a:r>
            <a:rPr lang="en-US" sz="1200" b="0" kern="1200" dirty="0" smtClean="0"/>
            <a:t>Color, sound, APN, Systemic Family Constellations</a:t>
          </a:r>
          <a:endParaRPr lang="en-US" sz="1200" b="0" kern="1200" dirty="0"/>
        </a:p>
      </dsp:txBody>
      <dsp:txXfrm>
        <a:off x="3044951" y="1264920"/>
        <a:ext cx="2139696" cy="1264920"/>
      </dsp:txXfrm>
    </dsp:sp>
    <dsp:sp modelId="{9988225F-1C2D-4927-B1C3-3E67F05DE9BB}">
      <dsp:nvSpPr>
        <dsp:cNvPr id="0" name=""/>
        <dsp:cNvSpPr/>
      </dsp:nvSpPr>
      <dsp:spPr>
        <a:xfrm>
          <a:off x="1659597" y="2529840"/>
          <a:ext cx="4937760" cy="1264920"/>
        </a:xfrm>
        <a:prstGeom prst="trapezoid">
          <a:avLst>
            <a:gd name="adj" fmla="val 65060"/>
          </a:avLst>
        </a:prstGeom>
        <a:solidFill>
          <a:schemeClr val="accent4">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t>Mental Body</a:t>
          </a:r>
          <a:endParaRPr lang="en-US" sz="1800" b="1" kern="1200" dirty="0"/>
        </a:p>
        <a:p>
          <a:pPr lvl="0" algn="ctr" defTabSz="800100">
            <a:lnSpc>
              <a:spcPct val="90000"/>
            </a:lnSpc>
            <a:spcBef>
              <a:spcPct val="0"/>
            </a:spcBef>
            <a:spcAft>
              <a:spcPct val="35000"/>
            </a:spcAft>
          </a:pPr>
          <a:r>
            <a:rPr lang="en-US" sz="1200" kern="1200" dirty="0" smtClean="0"/>
            <a:t>Thoughts/Beliefs/Attitudes</a:t>
          </a:r>
        </a:p>
        <a:p>
          <a:pPr lvl="0" algn="ctr" defTabSz="800100">
            <a:lnSpc>
              <a:spcPct val="90000"/>
            </a:lnSpc>
            <a:spcBef>
              <a:spcPct val="0"/>
            </a:spcBef>
            <a:spcAft>
              <a:spcPct val="35000"/>
            </a:spcAft>
          </a:pPr>
          <a:r>
            <a:rPr lang="en-US" sz="1200" kern="1200" dirty="0" smtClean="0"/>
            <a:t>RET, APN, MFT, EFT, Homeopathy</a:t>
          </a:r>
          <a:endParaRPr lang="en-US" sz="1200" kern="1200" dirty="0"/>
        </a:p>
      </dsp:txBody>
      <dsp:txXfrm>
        <a:off x="2523705" y="2529840"/>
        <a:ext cx="3209544" cy="1264920"/>
      </dsp:txXfrm>
    </dsp:sp>
    <dsp:sp modelId="{DF2B9D5A-E0AD-4507-B603-BEADDC43D5E0}">
      <dsp:nvSpPr>
        <dsp:cNvPr id="0" name=""/>
        <dsp:cNvSpPr/>
      </dsp:nvSpPr>
      <dsp:spPr>
        <a:xfrm>
          <a:off x="822959" y="3794760"/>
          <a:ext cx="6583680" cy="1264920"/>
        </a:xfrm>
        <a:prstGeom prst="trapezoid">
          <a:avLst>
            <a:gd name="adj" fmla="val 65060"/>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t>Energy Body</a:t>
          </a:r>
          <a:endParaRPr lang="en-US" sz="1800" b="1" kern="1200" dirty="0"/>
        </a:p>
        <a:p>
          <a:pPr lvl="0" algn="ctr" defTabSz="800100">
            <a:lnSpc>
              <a:spcPct val="90000"/>
            </a:lnSpc>
            <a:spcBef>
              <a:spcPct val="0"/>
            </a:spcBef>
            <a:spcAft>
              <a:spcPct val="35000"/>
            </a:spcAft>
          </a:pPr>
          <a:r>
            <a:rPr lang="en-US" sz="1200" kern="1200" dirty="0" smtClean="0"/>
            <a:t>Neural therapy, acupuncture, </a:t>
          </a:r>
          <a:r>
            <a:rPr lang="en-US" sz="1200" kern="1200" dirty="0" err="1" smtClean="0"/>
            <a:t>microcurrent</a:t>
          </a:r>
          <a:r>
            <a:rPr lang="en-US" sz="1200" kern="1200" dirty="0" smtClean="0"/>
            <a:t>, Chi gong, LED, EAV</a:t>
          </a:r>
        </a:p>
        <a:p>
          <a:pPr lvl="0" algn="ctr" defTabSz="800100">
            <a:lnSpc>
              <a:spcPct val="90000"/>
            </a:lnSpc>
            <a:spcBef>
              <a:spcPct val="0"/>
            </a:spcBef>
            <a:spcAft>
              <a:spcPct val="35000"/>
            </a:spcAft>
          </a:pPr>
          <a:r>
            <a:rPr lang="en-US" sz="1200" kern="1200" dirty="0" smtClean="0"/>
            <a:t>Interference of the Bio-electric Field</a:t>
          </a:r>
        </a:p>
        <a:p>
          <a:pPr lvl="0" algn="ctr" defTabSz="800100">
            <a:lnSpc>
              <a:spcPct val="90000"/>
            </a:lnSpc>
            <a:spcBef>
              <a:spcPct val="0"/>
            </a:spcBef>
            <a:spcAft>
              <a:spcPct val="35000"/>
            </a:spcAft>
          </a:pPr>
          <a:r>
            <a:rPr lang="en-US" sz="1200" kern="1200" dirty="0" smtClean="0"/>
            <a:t>Think EMF’s </a:t>
          </a:r>
          <a:endParaRPr lang="en-US" sz="1200" kern="1200" dirty="0"/>
        </a:p>
      </dsp:txBody>
      <dsp:txXfrm>
        <a:off x="1975103" y="3794760"/>
        <a:ext cx="4279392" cy="1264920"/>
      </dsp:txXfrm>
    </dsp:sp>
    <dsp:sp modelId="{936E2E0B-E6CA-49B8-8531-C66162B4FD03}">
      <dsp:nvSpPr>
        <dsp:cNvPr id="0" name=""/>
        <dsp:cNvSpPr/>
      </dsp:nvSpPr>
      <dsp:spPr>
        <a:xfrm>
          <a:off x="7159" y="5059680"/>
          <a:ext cx="8215280" cy="1264920"/>
        </a:xfrm>
        <a:prstGeom prst="trapezoid">
          <a:avLst>
            <a:gd name="adj" fmla="val 65060"/>
          </a:avLst>
        </a:prstGeom>
        <a:solidFill>
          <a:schemeClr val="accent6">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Physical Body</a:t>
          </a:r>
          <a:endParaRPr lang="en-US" sz="1400" b="1" kern="1200" dirty="0"/>
        </a:p>
        <a:p>
          <a:pPr lvl="0" algn="ctr" defTabSz="622300">
            <a:lnSpc>
              <a:spcPct val="90000"/>
            </a:lnSpc>
            <a:spcBef>
              <a:spcPct val="0"/>
            </a:spcBef>
            <a:spcAft>
              <a:spcPct val="35000"/>
            </a:spcAft>
          </a:pPr>
          <a:r>
            <a:rPr lang="en-US" sz="1400" kern="1200" dirty="0" smtClean="0"/>
            <a:t>Structure and Biochemistry</a:t>
          </a:r>
        </a:p>
        <a:p>
          <a:pPr lvl="0" algn="ctr" defTabSz="622300">
            <a:lnSpc>
              <a:spcPct val="90000"/>
            </a:lnSpc>
            <a:spcBef>
              <a:spcPct val="0"/>
            </a:spcBef>
            <a:spcAft>
              <a:spcPct val="35000"/>
            </a:spcAft>
          </a:pPr>
          <a:r>
            <a:rPr lang="en-US" sz="1400" kern="1200" dirty="0" smtClean="0"/>
            <a:t>Diet, exercise, supplements, chiropractic, Body work, medications</a:t>
          </a:r>
        </a:p>
      </dsp:txBody>
      <dsp:txXfrm>
        <a:off x="1444833" y="5059680"/>
        <a:ext cx="5339932" cy="126492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33AD5D-4827-4D7E-9729-663D654B8932}">
      <dsp:nvSpPr>
        <dsp:cNvPr id="0" name=""/>
        <dsp:cNvSpPr/>
      </dsp:nvSpPr>
      <dsp:spPr>
        <a:xfrm>
          <a:off x="3429000" y="0"/>
          <a:ext cx="1371600" cy="1054100"/>
        </a:xfrm>
        <a:prstGeom prst="trapezoid">
          <a:avLst>
            <a:gd name="adj" fmla="val 65060"/>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endParaRPr lang="en-US" sz="800" b="1" kern="1200"/>
        </a:p>
        <a:p>
          <a:pPr lvl="0" algn="ctr" defTabSz="355600">
            <a:lnSpc>
              <a:spcPct val="90000"/>
            </a:lnSpc>
            <a:spcBef>
              <a:spcPct val="0"/>
            </a:spcBef>
            <a:spcAft>
              <a:spcPct val="35000"/>
            </a:spcAft>
          </a:pPr>
          <a:r>
            <a:rPr lang="en-US" sz="1800" b="1" kern="1200"/>
            <a:t>Repair</a:t>
          </a:r>
        </a:p>
        <a:p>
          <a:pPr lvl="0" algn="ctr" defTabSz="355600">
            <a:lnSpc>
              <a:spcPct val="90000"/>
            </a:lnSpc>
            <a:spcBef>
              <a:spcPct val="0"/>
            </a:spcBef>
            <a:spcAft>
              <a:spcPct val="35000"/>
            </a:spcAft>
          </a:pPr>
          <a:r>
            <a:rPr lang="en-US" sz="800" b="1" kern="1200"/>
            <a:t>QN, neurotrans, genetic support.... </a:t>
          </a:r>
        </a:p>
      </dsp:txBody>
      <dsp:txXfrm>
        <a:off x="3429000" y="0"/>
        <a:ext cx="1371600" cy="1054100"/>
      </dsp:txXfrm>
    </dsp:sp>
    <dsp:sp modelId="{555F573E-C7E3-4A68-8165-0F7742A21326}">
      <dsp:nvSpPr>
        <dsp:cNvPr id="0" name=""/>
        <dsp:cNvSpPr/>
      </dsp:nvSpPr>
      <dsp:spPr>
        <a:xfrm>
          <a:off x="2743199" y="1054100"/>
          <a:ext cx="2743200" cy="1054100"/>
        </a:xfrm>
        <a:prstGeom prst="trapezoid">
          <a:avLst>
            <a:gd name="adj" fmla="val 65060"/>
          </a:avLst>
        </a:prstGeom>
        <a:solidFill>
          <a:schemeClr val="accent3">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a:t>Microbes and </a:t>
          </a:r>
          <a:r>
            <a:rPr lang="en-US" sz="1800" b="1" kern="1200" dirty="0" err="1"/>
            <a:t>Biofilm</a:t>
          </a:r>
          <a:endParaRPr lang="en-US" sz="1800" b="1" kern="1200" dirty="0"/>
        </a:p>
      </dsp:txBody>
      <dsp:txXfrm>
        <a:off x="3223260" y="1054100"/>
        <a:ext cx="1783080" cy="1054100"/>
      </dsp:txXfrm>
    </dsp:sp>
    <dsp:sp modelId="{9988225F-1C2D-4927-B1C3-3E67F05DE9BB}">
      <dsp:nvSpPr>
        <dsp:cNvPr id="0" name=""/>
        <dsp:cNvSpPr/>
      </dsp:nvSpPr>
      <dsp:spPr>
        <a:xfrm>
          <a:off x="2068797" y="2108200"/>
          <a:ext cx="4114800" cy="1054100"/>
        </a:xfrm>
        <a:prstGeom prst="trapezoid">
          <a:avLst>
            <a:gd name="adj" fmla="val 65060"/>
          </a:avLst>
        </a:prstGeom>
        <a:solidFill>
          <a:schemeClr val="accent4">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a:t>Toxin Elimination</a:t>
          </a:r>
        </a:p>
        <a:p>
          <a:pPr lvl="0" algn="ctr" defTabSz="800100">
            <a:lnSpc>
              <a:spcPct val="90000"/>
            </a:lnSpc>
            <a:spcBef>
              <a:spcPct val="0"/>
            </a:spcBef>
            <a:spcAft>
              <a:spcPct val="35000"/>
            </a:spcAft>
          </a:pPr>
          <a:r>
            <a:rPr lang="en-US" sz="900" kern="1200" dirty="0" smtClean="0"/>
            <a:t>Work up doses for KPU and methylation support, </a:t>
          </a:r>
          <a:r>
            <a:rPr lang="en-US" sz="900" kern="1200" dirty="0"/>
            <a:t>systemic sulfhydryl </a:t>
          </a:r>
          <a:r>
            <a:rPr lang="en-US" sz="900" kern="1200" dirty="0" err="1"/>
            <a:t>complexing</a:t>
          </a:r>
          <a:r>
            <a:rPr lang="en-US" sz="900" kern="1200" dirty="0"/>
            <a:t> agents, start low doses of </a:t>
          </a:r>
          <a:r>
            <a:rPr lang="en-US" sz="900" kern="1200" dirty="0" err="1"/>
            <a:t>biofilm</a:t>
          </a:r>
          <a:r>
            <a:rPr lang="en-US" sz="900" kern="1200" dirty="0"/>
            <a:t> enzymes</a:t>
          </a:r>
        </a:p>
      </dsp:txBody>
      <dsp:txXfrm>
        <a:off x="2788887" y="2108200"/>
        <a:ext cx="2674620" cy="1054100"/>
      </dsp:txXfrm>
    </dsp:sp>
    <dsp:sp modelId="{DF2B9D5A-E0AD-4507-B603-BEADDC43D5E0}">
      <dsp:nvSpPr>
        <dsp:cNvPr id="0" name=""/>
        <dsp:cNvSpPr/>
      </dsp:nvSpPr>
      <dsp:spPr>
        <a:xfrm>
          <a:off x="1371599" y="3162299"/>
          <a:ext cx="5486400" cy="1054100"/>
        </a:xfrm>
        <a:prstGeom prst="trapezoid">
          <a:avLst>
            <a:gd name="adj" fmla="val 65060"/>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b="1" kern="1200" dirty="0"/>
            <a:t>Clean </a:t>
          </a:r>
          <a:r>
            <a:rPr lang="en-US" sz="1500" b="1" kern="1200" dirty="0" smtClean="0"/>
            <a:t>House</a:t>
          </a:r>
        </a:p>
        <a:p>
          <a:pPr lvl="0" algn="ctr" defTabSz="666750">
            <a:lnSpc>
              <a:spcPct val="90000"/>
            </a:lnSpc>
            <a:spcBef>
              <a:spcPct val="0"/>
            </a:spcBef>
            <a:spcAft>
              <a:spcPct val="35000"/>
            </a:spcAft>
          </a:pPr>
          <a:r>
            <a:rPr lang="en-US" sz="1200" kern="1200" dirty="0" smtClean="0"/>
            <a:t>Slowly start KPU and methylation  protocols</a:t>
          </a:r>
          <a:endParaRPr lang="en-US" sz="1200" kern="1200" dirty="0"/>
        </a:p>
        <a:p>
          <a:pPr lvl="0" algn="ctr" defTabSz="666750">
            <a:lnSpc>
              <a:spcPct val="90000"/>
            </a:lnSpc>
            <a:spcBef>
              <a:spcPct val="0"/>
            </a:spcBef>
            <a:spcAft>
              <a:spcPct val="35000"/>
            </a:spcAft>
          </a:pPr>
          <a:r>
            <a:rPr lang="en-US" sz="1200" kern="1200" dirty="0"/>
            <a:t>continue binders </a:t>
          </a:r>
          <a:r>
            <a:rPr lang="en-US" sz="1200" kern="1200" dirty="0" smtClean="0"/>
            <a:t> and drainage...</a:t>
          </a:r>
          <a:endParaRPr lang="en-US" sz="1200" kern="1200" dirty="0"/>
        </a:p>
      </dsp:txBody>
      <dsp:txXfrm>
        <a:off x="2331719" y="3162299"/>
        <a:ext cx="3566160" cy="1054100"/>
      </dsp:txXfrm>
    </dsp:sp>
    <dsp:sp modelId="{936E2E0B-E6CA-49B8-8531-C66162B4FD03}">
      <dsp:nvSpPr>
        <dsp:cNvPr id="0" name=""/>
        <dsp:cNvSpPr/>
      </dsp:nvSpPr>
      <dsp:spPr>
        <a:xfrm>
          <a:off x="691766" y="4216399"/>
          <a:ext cx="6846067" cy="1054100"/>
        </a:xfrm>
        <a:prstGeom prst="trapezoid">
          <a:avLst>
            <a:gd name="adj" fmla="val 65060"/>
          </a:avLst>
        </a:prstGeom>
        <a:solidFill>
          <a:schemeClr val="accent6">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a:t>Foundational</a:t>
          </a:r>
        </a:p>
        <a:p>
          <a:pPr lvl="0" algn="ctr" defTabSz="622300">
            <a:lnSpc>
              <a:spcPct val="90000"/>
            </a:lnSpc>
            <a:spcBef>
              <a:spcPct val="0"/>
            </a:spcBef>
            <a:spcAft>
              <a:spcPct val="35000"/>
            </a:spcAft>
          </a:pPr>
          <a:r>
            <a:rPr lang="en-US" sz="1400" kern="1200" dirty="0" smtClean="0"/>
            <a:t>Basic Nutrients and organ support</a:t>
          </a:r>
          <a:endParaRPr lang="en-US" sz="1400" kern="1200" dirty="0"/>
        </a:p>
        <a:p>
          <a:pPr lvl="0" algn="ctr" defTabSz="622300">
            <a:lnSpc>
              <a:spcPct val="90000"/>
            </a:lnSpc>
            <a:spcBef>
              <a:spcPct val="0"/>
            </a:spcBef>
            <a:spcAft>
              <a:spcPct val="35000"/>
            </a:spcAft>
          </a:pPr>
          <a:r>
            <a:rPr lang="en-US" sz="1400" kern="1200" dirty="0" smtClean="0"/>
            <a:t>Toxin Binders and Drainage Remedies to help with symptom management</a:t>
          </a:r>
          <a:endParaRPr lang="en-US" sz="1400" kern="1200" dirty="0"/>
        </a:p>
      </dsp:txBody>
      <dsp:txXfrm>
        <a:off x="1889828" y="4216399"/>
        <a:ext cx="4449943" cy="1054100"/>
      </dsp:txXfrm>
    </dsp:sp>
    <dsp:sp modelId="{529399A0-A3B4-4E67-8D17-62C760C36C2A}">
      <dsp:nvSpPr>
        <dsp:cNvPr id="0" name=""/>
        <dsp:cNvSpPr/>
      </dsp:nvSpPr>
      <dsp:spPr>
        <a:xfrm>
          <a:off x="0" y="5270500"/>
          <a:ext cx="8229600" cy="1054100"/>
        </a:xfrm>
        <a:prstGeom prst="trapezoid">
          <a:avLst>
            <a:gd name="adj" fmla="val 65060"/>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a:t>Top 10 List</a:t>
          </a:r>
        </a:p>
        <a:p>
          <a:pPr lvl="0" algn="ctr" defTabSz="800100">
            <a:lnSpc>
              <a:spcPct val="90000"/>
            </a:lnSpc>
            <a:spcBef>
              <a:spcPct val="0"/>
            </a:spcBef>
            <a:spcAft>
              <a:spcPct val="35000"/>
            </a:spcAft>
          </a:pPr>
          <a:r>
            <a:rPr lang="en-US" sz="1200" b="1" kern="1200" dirty="0"/>
            <a:t>(add a multi-mineral, </a:t>
          </a:r>
          <a:r>
            <a:rPr lang="en-US" sz="1200" b="1" kern="1200" dirty="0" smtClean="0"/>
            <a:t>reduce multi-vitamins</a:t>
          </a:r>
          <a:r>
            <a:rPr lang="en-US" sz="1200" b="1" kern="1200" dirty="0"/>
            <a:t>)</a:t>
          </a:r>
        </a:p>
      </dsp:txBody>
      <dsp:txXfrm>
        <a:off x="1440179" y="5270500"/>
        <a:ext cx="5349240" cy="105410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33AD5D-4827-4D7E-9729-663D654B8932}">
      <dsp:nvSpPr>
        <dsp:cNvPr id="0" name=""/>
        <dsp:cNvSpPr/>
      </dsp:nvSpPr>
      <dsp:spPr>
        <a:xfrm>
          <a:off x="3620926" y="0"/>
          <a:ext cx="987747" cy="759102"/>
        </a:xfrm>
        <a:prstGeom prst="trapezoid">
          <a:avLst>
            <a:gd name="adj" fmla="val 65060"/>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endParaRPr lang="en-US" sz="800" b="1" kern="1200" dirty="0"/>
        </a:p>
      </dsp:txBody>
      <dsp:txXfrm>
        <a:off x="3620926" y="0"/>
        <a:ext cx="987747" cy="759102"/>
      </dsp:txXfrm>
    </dsp:sp>
    <dsp:sp modelId="{555F573E-C7E3-4A68-8165-0F7742A21326}">
      <dsp:nvSpPr>
        <dsp:cNvPr id="0" name=""/>
        <dsp:cNvSpPr/>
      </dsp:nvSpPr>
      <dsp:spPr>
        <a:xfrm>
          <a:off x="3127052" y="759102"/>
          <a:ext cx="1975495" cy="759102"/>
        </a:xfrm>
        <a:prstGeom prst="trapezoid">
          <a:avLst>
            <a:gd name="adj" fmla="val 65060"/>
          </a:avLst>
        </a:prstGeom>
        <a:solidFill>
          <a:schemeClr val="accent3">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en-US" sz="1800" b="1" kern="1200" dirty="0"/>
        </a:p>
      </dsp:txBody>
      <dsp:txXfrm>
        <a:off x="3472763" y="759102"/>
        <a:ext cx="1284072" cy="759102"/>
      </dsp:txXfrm>
    </dsp:sp>
    <dsp:sp modelId="{9988225F-1C2D-4927-B1C3-3E67F05DE9BB}">
      <dsp:nvSpPr>
        <dsp:cNvPr id="0" name=""/>
        <dsp:cNvSpPr/>
      </dsp:nvSpPr>
      <dsp:spPr>
        <a:xfrm>
          <a:off x="2641386" y="1518205"/>
          <a:ext cx="2963243" cy="759102"/>
        </a:xfrm>
        <a:prstGeom prst="trapezoid">
          <a:avLst>
            <a:gd name="adj" fmla="val 65060"/>
          </a:avLst>
        </a:prstGeom>
        <a:solidFill>
          <a:schemeClr val="accent4">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endParaRPr lang="en-US" sz="900" kern="1200" dirty="0"/>
        </a:p>
      </dsp:txBody>
      <dsp:txXfrm>
        <a:off x="3159953" y="1518205"/>
        <a:ext cx="1926108" cy="759102"/>
      </dsp:txXfrm>
    </dsp:sp>
    <dsp:sp modelId="{DF2B9D5A-E0AD-4507-B603-BEADDC43D5E0}">
      <dsp:nvSpPr>
        <dsp:cNvPr id="0" name=""/>
        <dsp:cNvSpPr/>
      </dsp:nvSpPr>
      <dsp:spPr>
        <a:xfrm>
          <a:off x="2139304" y="2277307"/>
          <a:ext cx="3950991" cy="759102"/>
        </a:xfrm>
        <a:prstGeom prst="trapezoid">
          <a:avLst>
            <a:gd name="adj" fmla="val 65060"/>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kern="1200" dirty="0"/>
        </a:p>
      </dsp:txBody>
      <dsp:txXfrm>
        <a:off x="2830727" y="2277307"/>
        <a:ext cx="2568144" cy="759102"/>
      </dsp:txXfrm>
    </dsp:sp>
    <dsp:sp modelId="{936E2E0B-E6CA-49B8-8531-C66162B4FD03}">
      <dsp:nvSpPr>
        <dsp:cNvPr id="0" name=""/>
        <dsp:cNvSpPr/>
      </dsp:nvSpPr>
      <dsp:spPr>
        <a:xfrm>
          <a:off x="1649726" y="3036410"/>
          <a:ext cx="4930146" cy="759102"/>
        </a:xfrm>
        <a:prstGeom prst="trapezoid">
          <a:avLst>
            <a:gd name="adj" fmla="val 65060"/>
          </a:avLst>
        </a:prstGeom>
        <a:solidFill>
          <a:schemeClr val="accent6">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endParaRPr lang="en-US" sz="1400" kern="1200" dirty="0"/>
        </a:p>
      </dsp:txBody>
      <dsp:txXfrm>
        <a:off x="2512502" y="3036410"/>
        <a:ext cx="3204595" cy="759102"/>
      </dsp:txXfrm>
    </dsp:sp>
    <dsp:sp modelId="{529399A0-A3B4-4E67-8D17-62C760C36C2A}">
      <dsp:nvSpPr>
        <dsp:cNvPr id="0" name=""/>
        <dsp:cNvSpPr/>
      </dsp:nvSpPr>
      <dsp:spPr>
        <a:xfrm>
          <a:off x="0" y="3795513"/>
          <a:ext cx="8229600" cy="2529086"/>
        </a:xfrm>
        <a:prstGeom prst="trapezoid">
          <a:avLst>
            <a:gd name="adj" fmla="val 65060"/>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sz="4000" b="1" kern="1200" dirty="0"/>
            <a:t>Top 10 </a:t>
          </a:r>
          <a:r>
            <a:rPr lang="en-US" sz="4000" b="1" kern="1200" dirty="0" smtClean="0"/>
            <a:t>List</a:t>
          </a:r>
        </a:p>
        <a:p>
          <a:pPr lvl="0" algn="ctr" defTabSz="1778000">
            <a:lnSpc>
              <a:spcPct val="90000"/>
            </a:lnSpc>
            <a:spcBef>
              <a:spcPct val="0"/>
            </a:spcBef>
            <a:spcAft>
              <a:spcPct val="35000"/>
            </a:spcAft>
          </a:pPr>
          <a:r>
            <a:rPr lang="en-US" sz="4000" b="1" kern="1200" dirty="0" smtClean="0"/>
            <a:t>(basics to do before you ever go to the doctor)</a:t>
          </a:r>
          <a:endParaRPr lang="en-US" sz="4000" b="1" kern="1200" dirty="0"/>
        </a:p>
      </dsp:txBody>
      <dsp:txXfrm>
        <a:off x="1440179" y="3795513"/>
        <a:ext cx="5349240" cy="2529086"/>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33AD5D-4827-4D7E-9729-663D654B8932}">
      <dsp:nvSpPr>
        <dsp:cNvPr id="0" name=""/>
        <dsp:cNvSpPr/>
      </dsp:nvSpPr>
      <dsp:spPr>
        <a:xfrm>
          <a:off x="3766805" y="0"/>
          <a:ext cx="695989" cy="541324"/>
        </a:xfrm>
        <a:prstGeom prst="trapezoid">
          <a:avLst>
            <a:gd name="adj" fmla="val 64286"/>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endParaRPr lang="en-US" sz="800" b="1" kern="1200" dirty="0"/>
        </a:p>
      </dsp:txBody>
      <dsp:txXfrm>
        <a:off x="3766805" y="0"/>
        <a:ext cx="695989" cy="541324"/>
      </dsp:txXfrm>
    </dsp:sp>
    <dsp:sp modelId="{555F573E-C7E3-4A68-8165-0F7742A21326}">
      <dsp:nvSpPr>
        <dsp:cNvPr id="0" name=""/>
        <dsp:cNvSpPr/>
      </dsp:nvSpPr>
      <dsp:spPr>
        <a:xfrm>
          <a:off x="3418810" y="541324"/>
          <a:ext cx="1391978" cy="541324"/>
        </a:xfrm>
        <a:prstGeom prst="trapezoid">
          <a:avLst>
            <a:gd name="adj" fmla="val 64286"/>
          </a:avLst>
        </a:prstGeom>
        <a:solidFill>
          <a:schemeClr val="accent3">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en-US" sz="1800" b="1" kern="1200" dirty="0"/>
        </a:p>
      </dsp:txBody>
      <dsp:txXfrm>
        <a:off x="3662406" y="541324"/>
        <a:ext cx="904786" cy="541324"/>
      </dsp:txXfrm>
    </dsp:sp>
    <dsp:sp modelId="{9988225F-1C2D-4927-B1C3-3E67F05DE9BB}">
      <dsp:nvSpPr>
        <dsp:cNvPr id="0" name=""/>
        <dsp:cNvSpPr/>
      </dsp:nvSpPr>
      <dsp:spPr>
        <a:xfrm>
          <a:off x="3070816" y="1095695"/>
          <a:ext cx="2087967" cy="541324"/>
        </a:xfrm>
        <a:prstGeom prst="trapezoid">
          <a:avLst>
            <a:gd name="adj" fmla="val 64286"/>
          </a:avLst>
        </a:prstGeom>
        <a:solidFill>
          <a:schemeClr val="accent4">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endParaRPr lang="en-US" sz="900" kern="1200" dirty="0"/>
        </a:p>
      </dsp:txBody>
      <dsp:txXfrm>
        <a:off x="3436210" y="1095695"/>
        <a:ext cx="1357179" cy="541324"/>
      </dsp:txXfrm>
    </dsp:sp>
    <dsp:sp modelId="{DF2B9D5A-E0AD-4507-B603-BEADDC43D5E0}">
      <dsp:nvSpPr>
        <dsp:cNvPr id="0" name=""/>
        <dsp:cNvSpPr/>
      </dsp:nvSpPr>
      <dsp:spPr>
        <a:xfrm>
          <a:off x="2722821" y="1623974"/>
          <a:ext cx="2783957" cy="541324"/>
        </a:xfrm>
        <a:prstGeom prst="trapezoid">
          <a:avLst>
            <a:gd name="adj" fmla="val 64286"/>
          </a:avLst>
        </a:prstGeom>
        <a:solidFill>
          <a:schemeClr val="accent5">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kern="1200" dirty="0"/>
        </a:p>
      </dsp:txBody>
      <dsp:txXfrm>
        <a:off x="3210013" y="1623974"/>
        <a:ext cx="1809572" cy="541324"/>
      </dsp:txXfrm>
    </dsp:sp>
    <dsp:sp modelId="{936E2E0B-E6CA-49B8-8531-C66162B4FD03}">
      <dsp:nvSpPr>
        <dsp:cNvPr id="0" name=""/>
        <dsp:cNvSpPr/>
      </dsp:nvSpPr>
      <dsp:spPr>
        <a:xfrm>
          <a:off x="354548" y="2165299"/>
          <a:ext cx="7520502" cy="3694175"/>
        </a:xfrm>
        <a:prstGeom prst="trapezoid">
          <a:avLst>
            <a:gd name="adj" fmla="val 64286"/>
          </a:avLst>
        </a:prstGeom>
        <a:solidFill>
          <a:schemeClr val="accent6">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kern="1200" dirty="0"/>
            <a:t>Foundational</a:t>
          </a:r>
        </a:p>
        <a:p>
          <a:pPr lvl="0" algn="ctr" defTabSz="1422400">
            <a:lnSpc>
              <a:spcPct val="90000"/>
            </a:lnSpc>
            <a:spcBef>
              <a:spcPct val="0"/>
            </a:spcBef>
            <a:spcAft>
              <a:spcPct val="35000"/>
            </a:spcAft>
          </a:pPr>
          <a:r>
            <a:rPr lang="en-US" sz="2400" kern="1200" dirty="0" smtClean="0"/>
            <a:t>Basic Nutrients and Organ Support</a:t>
          </a:r>
        </a:p>
        <a:p>
          <a:pPr lvl="0" algn="ctr" defTabSz="1422400">
            <a:lnSpc>
              <a:spcPct val="90000"/>
            </a:lnSpc>
            <a:spcBef>
              <a:spcPct val="0"/>
            </a:spcBef>
            <a:spcAft>
              <a:spcPct val="35000"/>
            </a:spcAft>
          </a:pPr>
          <a:r>
            <a:rPr lang="en-US" sz="2400" kern="1200" dirty="0" smtClean="0"/>
            <a:t>Toxin Binders and Drainage Remedies to </a:t>
          </a:r>
          <a:r>
            <a:rPr lang="en-US" sz="2400" kern="1200" dirty="0"/>
            <a:t>help with symptom management</a:t>
          </a:r>
        </a:p>
      </dsp:txBody>
      <dsp:txXfrm>
        <a:off x="1670636" y="2165299"/>
        <a:ext cx="4888326" cy="3694175"/>
      </dsp:txXfrm>
    </dsp:sp>
    <dsp:sp modelId="{529399A0-A3B4-4E67-8D17-62C760C36C2A}">
      <dsp:nvSpPr>
        <dsp:cNvPr id="0" name=""/>
        <dsp:cNvSpPr/>
      </dsp:nvSpPr>
      <dsp:spPr>
        <a:xfrm>
          <a:off x="0" y="5859475"/>
          <a:ext cx="8229600" cy="541324"/>
        </a:xfrm>
        <a:prstGeom prst="trapezoid">
          <a:avLst>
            <a:gd name="adj" fmla="val 64286"/>
          </a:avLst>
        </a:prstGeom>
        <a:solidFill>
          <a:schemeClr val="accent2">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b="1" kern="1200" dirty="0"/>
        </a:p>
      </dsp:txBody>
      <dsp:txXfrm>
        <a:off x="1440179" y="5859475"/>
        <a:ext cx="5349240" cy="54132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FEBF0F-DB01-4C58-8CF0-552B0D544AE3}" type="datetimeFigureOut">
              <a:rPr lang="en-US" smtClean="0"/>
              <a:pPr/>
              <a:t>6/9/2013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B05F40-25BE-4B47-BC55-D443527EA39B}" type="slidenum">
              <a:rPr lang="en-US" smtClean="0"/>
              <a:pPr/>
              <a:t>‹N°›</a:t>
            </a:fld>
            <a:endParaRPr lang="en-US"/>
          </a:p>
        </p:txBody>
      </p:sp>
    </p:spTree>
    <p:extLst>
      <p:ext uri="{BB962C8B-B14F-4D97-AF65-F5344CB8AC3E}">
        <p14:creationId xmlns:p14="http://schemas.microsoft.com/office/powerpoint/2010/main" xmlns="" val="2689725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0B80E38-111A-483F-8633-326BCF64F5BD}" type="datetime1">
              <a:rPr lang="en-US" smtClean="0"/>
              <a:pPr/>
              <a:t>6/9/2013</a:t>
            </a:fld>
            <a:endParaRPr lang="en-US"/>
          </a:p>
        </p:txBody>
      </p:sp>
      <p:sp>
        <p:nvSpPr>
          <p:cNvPr id="5" name="Footer Placeholder 4"/>
          <p:cNvSpPr>
            <a:spLocks noGrp="1"/>
          </p:cNvSpPr>
          <p:nvPr>
            <p:ph type="ftr" sz="quarter" idx="11"/>
          </p:nvPr>
        </p:nvSpPr>
        <p:spPr/>
        <p:txBody>
          <a:bodyPr/>
          <a:lstStyle/>
          <a:p>
            <a:r>
              <a:rPr lang="en-US" smtClean="0"/>
              <a:t>Amy Derksen, ND www.holistichealingarts.org</a:t>
            </a:r>
            <a:endParaRPr lang="en-US"/>
          </a:p>
        </p:txBody>
      </p:sp>
      <p:sp>
        <p:nvSpPr>
          <p:cNvPr id="6" name="Slide Number Placeholder 5"/>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017DEA-9535-44CA-AE62-0F6DA7727ACD}" type="datetime1">
              <a:rPr lang="en-US" smtClean="0"/>
              <a:pPr/>
              <a:t>6/9/2013</a:t>
            </a:fld>
            <a:endParaRPr lang="en-US"/>
          </a:p>
        </p:txBody>
      </p:sp>
      <p:sp>
        <p:nvSpPr>
          <p:cNvPr id="5" name="Footer Placeholder 4"/>
          <p:cNvSpPr>
            <a:spLocks noGrp="1"/>
          </p:cNvSpPr>
          <p:nvPr>
            <p:ph type="ftr" sz="quarter" idx="11"/>
          </p:nvPr>
        </p:nvSpPr>
        <p:spPr/>
        <p:txBody>
          <a:bodyPr/>
          <a:lstStyle/>
          <a:p>
            <a:r>
              <a:rPr lang="en-US" smtClean="0"/>
              <a:t>Amy Derksen, ND www.holistichealingarts.org</a:t>
            </a:r>
            <a:endParaRPr lang="en-US"/>
          </a:p>
        </p:txBody>
      </p:sp>
      <p:sp>
        <p:nvSpPr>
          <p:cNvPr id="6" name="Slide Number Placeholder 5"/>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2CD76C-B2D9-4D73-9EBD-3FBA65AE6D9E}" type="datetime1">
              <a:rPr lang="en-US" smtClean="0"/>
              <a:pPr/>
              <a:t>6/9/2013</a:t>
            </a:fld>
            <a:endParaRPr lang="en-US"/>
          </a:p>
        </p:txBody>
      </p:sp>
      <p:sp>
        <p:nvSpPr>
          <p:cNvPr id="5" name="Footer Placeholder 4"/>
          <p:cNvSpPr>
            <a:spLocks noGrp="1"/>
          </p:cNvSpPr>
          <p:nvPr>
            <p:ph type="ftr" sz="quarter" idx="11"/>
          </p:nvPr>
        </p:nvSpPr>
        <p:spPr/>
        <p:txBody>
          <a:bodyPr/>
          <a:lstStyle/>
          <a:p>
            <a:r>
              <a:rPr lang="en-US" smtClean="0"/>
              <a:t>Amy Derksen, ND www.holistichealingarts.org</a:t>
            </a:r>
            <a:endParaRPr lang="en-US"/>
          </a:p>
        </p:txBody>
      </p:sp>
      <p:sp>
        <p:nvSpPr>
          <p:cNvPr id="6" name="Slide Number Placeholder 5"/>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596E682-E260-4216-96CA-3190E6E0E80D}" type="datetime1">
              <a:rPr lang="en-US" smtClean="0"/>
              <a:pPr/>
              <a:t>6/9/2013</a:t>
            </a:fld>
            <a:endParaRPr lang="en-US"/>
          </a:p>
        </p:txBody>
      </p:sp>
      <p:sp>
        <p:nvSpPr>
          <p:cNvPr id="6" name="Footer Placeholder 5"/>
          <p:cNvSpPr>
            <a:spLocks noGrp="1"/>
          </p:cNvSpPr>
          <p:nvPr>
            <p:ph type="ftr" sz="quarter" idx="11"/>
          </p:nvPr>
        </p:nvSpPr>
        <p:spPr/>
        <p:txBody>
          <a:bodyPr/>
          <a:lstStyle/>
          <a:p>
            <a:r>
              <a:rPr lang="en-US" smtClean="0"/>
              <a:t>Amy Derksen, ND www.holistichealingarts.org</a:t>
            </a:r>
            <a:endParaRPr lang="en-US"/>
          </a:p>
        </p:txBody>
      </p:sp>
      <p:sp>
        <p:nvSpPr>
          <p:cNvPr id="7" name="Slide Number Placeholder 6"/>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6104243-800C-44DC-9791-DB99DD47EA3F}" type="datetime1">
              <a:rPr lang="en-US" smtClean="0"/>
              <a:pPr/>
              <a:t>6/9/2013</a:t>
            </a:fld>
            <a:endParaRPr lang="en-US"/>
          </a:p>
        </p:txBody>
      </p:sp>
      <p:sp>
        <p:nvSpPr>
          <p:cNvPr id="8" name="Footer Placeholder 7"/>
          <p:cNvSpPr>
            <a:spLocks noGrp="1"/>
          </p:cNvSpPr>
          <p:nvPr>
            <p:ph type="ftr" sz="quarter" idx="11"/>
          </p:nvPr>
        </p:nvSpPr>
        <p:spPr/>
        <p:txBody>
          <a:bodyPr/>
          <a:lstStyle/>
          <a:p>
            <a:r>
              <a:rPr lang="en-US" smtClean="0"/>
              <a:t>Amy Derksen, ND www.holistichealingarts.org</a:t>
            </a:r>
            <a:endParaRPr lang="en-US"/>
          </a:p>
        </p:txBody>
      </p:sp>
      <p:sp>
        <p:nvSpPr>
          <p:cNvPr id="9" name="Slide Number Placeholder 8"/>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78953A-37E0-41C4-B19B-F684DEB9A491}" type="datetime1">
              <a:rPr lang="en-US" smtClean="0"/>
              <a:pPr/>
              <a:t>6/9/2013</a:t>
            </a:fld>
            <a:endParaRPr lang="en-US"/>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
        <p:nvSpPr>
          <p:cNvPr id="5" name="Slide Number Placeholder 4"/>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5B4B51-44B3-4EC0-B652-E0F7122EF169}" type="datetime1">
              <a:rPr lang="en-US" smtClean="0"/>
              <a:pPr/>
              <a:t>6/9/2013</a:t>
            </a:fld>
            <a:endParaRPr lang="en-US"/>
          </a:p>
        </p:txBody>
      </p:sp>
      <p:sp>
        <p:nvSpPr>
          <p:cNvPr id="3" name="Footer Placeholder 2"/>
          <p:cNvSpPr>
            <a:spLocks noGrp="1"/>
          </p:cNvSpPr>
          <p:nvPr>
            <p:ph type="ftr" sz="quarter" idx="11"/>
          </p:nvPr>
        </p:nvSpPr>
        <p:spPr/>
        <p:txBody>
          <a:bodyPr/>
          <a:lstStyle/>
          <a:p>
            <a:r>
              <a:rPr lang="en-US" smtClean="0"/>
              <a:t>Amy Derksen, ND www.holistichealingarts.org</a:t>
            </a:r>
            <a:endParaRPr lang="en-US"/>
          </a:p>
        </p:txBody>
      </p:sp>
      <p:sp>
        <p:nvSpPr>
          <p:cNvPr id="4" name="Slide Number Placeholder 3"/>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A7B848-77F2-4212-A40D-0C9E1668E896}" type="datetime1">
              <a:rPr lang="en-US" smtClean="0"/>
              <a:pPr/>
              <a:t>6/9/2013</a:t>
            </a:fld>
            <a:endParaRPr lang="en-US"/>
          </a:p>
        </p:txBody>
      </p:sp>
      <p:sp>
        <p:nvSpPr>
          <p:cNvPr id="6" name="Footer Placeholder 5"/>
          <p:cNvSpPr>
            <a:spLocks noGrp="1"/>
          </p:cNvSpPr>
          <p:nvPr>
            <p:ph type="ftr" sz="quarter" idx="11"/>
          </p:nvPr>
        </p:nvSpPr>
        <p:spPr/>
        <p:txBody>
          <a:bodyPr/>
          <a:lstStyle/>
          <a:p>
            <a:r>
              <a:rPr lang="en-US" smtClean="0"/>
              <a:t>Amy Derksen, ND www.holistichealingarts.org</a:t>
            </a:r>
            <a:endParaRPr lang="en-US"/>
          </a:p>
        </p:txBody>
      </p:sp>
      <p:sp>
        <p:nvSpPr>
          <p:cNvPr id="7" name="Slide Number Placeholder 6"/>
          <p:cNvSpPr>
            <a:spLocks noGrp="1"/>
          </p:cNvSpPr>
          <p:nvPr>
            <p:ph type="sldNum" sz="quarter" idx="12"/>
          </p:nvPr>
        </p:nvSpPr>
        <p:spPr/>
        <p:txBody>
          <a:bodyPr/>
          <a:lstStyle/>
          <a:p>
            <a:fld id="{2A2E33ED-45F8-48DC-8D55-42CCCCEDDEC4}" type="slidenum">
              <a:rPr lang="en-US" smtClean="0"/>
              <a:pPr/>
              <a:t>‹N°›</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2AA3CBFE-2600-481A-9D81-51984804084F}" type="datetime1">
              <a:rPr lang="en-US" smtClean="0"/>
              <a:pPr/>
              <a:t>6/9/2013</a:t>
            </a:fld>
            <a:endParaRPr lang="en-US"/>
          </a:p>
        </p:txBody>
      </p:sp>
      <p:sp>
        <p:nvSpPr>
          <p:cNvPr id="9" name="Slide Number Placeholder 8"/>
          <p:cNvSpPr>
            <a:spLocks noGrp="1"/>
          </p:cNvSpPr>
          <p:nvPr>
            <p:ph type="sldNum" sz="quarter" idx="11"/>
          </p:nvPr>
        </p:nvSpPr>
        <p:spPr/>
        <p:txBody>
          <a:bodyPr/>
          <a:lstStyle/>
          <a:p>
            <a:fld id="{2A2E33ED-45F8-48DC-8D55-42CCCCEDDEC4}" type="slidenum">
              <a:rPr lang="en-US" smtClean="0"/>
              <a:pPr/>
              <a:t>‹N°›</a:t>
            </a:fld>
            <a:endParaRPr lang="en-US"/>
          </a:p>
        </p:txBody>
      </p:sp>
      <p:sp>
        <p:nvSpPr>
          <p:cNvPr id="10" name="Footer Placeholder 9"/>
          <p:cNvSpPr>
            <a:spLocks noGrp="1"/>
          </p:cNvSpPr>
          <p:nvPr>
            <p:ph type="ftr" sz="quarter" idx="12"/>
          </p:nvPr>
        </p:nvSpPr>
        <p:spPr/>
        <p:txBody>
          <a:bodyPr/>
          <a:lstStyle/>
          <a:p>
            <a:r>
              <a:rPr lang="en-US" smtClean="0"/>
              <a:t>Amy Derksen, ND www.holistichealingarts.org</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356DE3-7BC9-4F55-8DCE-1BAAF736F424}" type="datetime1">
              <a:rPr lang="en-US" smtClean="0"/>
              <a:pPr/>
              <a:t>6/9/2013</a:t>
            </a:fld>
            <a:endParaRPr lang="en-US"/>
          </a:p>
        </p:txBody>
      </p:sp>
      <p:sp>
        <p:nvSpPr>
          <p:cNvPr id="5" name="Footer Placeholder 4"/>
          <p:cNvSpPr>
            <a:spLocks noGrp="1"/>
          </p:cNvSpPr>
          <p:nvPr>
            <p:ph type="ftr" sz="quarter" idx="11"/>
          </p:nvPr>
        </p:nvSpPr>
        <p:spPr/>
        <p:txBody>
          <a:bodyPr/>
          <a:lstStyle/>
          <a:p>
            <a:r>
              <a:rPr lang="en-US" smtClean="0"/>
              <a:t>Amy Derksen, ND www.holistichealingarts.org</a:t>
            </a:r>
            <a:endParaRPr lang="en-US"/>
          </a:p>
        </p:txBody>
      </p:sp>
      <p:sp>
        <p:nvSpPr>
          <p:cNvPr id="6" name="Slide Number Placeholder 5"/>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DC2B07-BF47-49D5-92E2-BCEB312E561C}" type="datetime1">
              <a:rPr lang="en-US" smtClean="0"/>
              <a:pPr/>
              <a:t>6/9/2013</a:t>
            </a:fld>
            <a:endParaRPr lang="en-US"/>
          </a:p>
        </p:txBody>
      </p:sp>
      <p:sp>
        <p:nvSpPr>
          <p:cNvPr id="5" name="Footer Placeholder 4"/>
          <p:cNvSpPr>
            <a:spLocks noGrp="1"/>
          </p:cNvSpPr>
          <p:nvPr>
            <p:ph type="ftr" sz="quarter" idx="11"/>
          </p:nvPr>
        </p:nvSpPr>
        <p:spPr/>
        <p:txBody>
          <a:bodyPr/>
          <a:lstStyle/>
          <a:p>
            <a:r>
              <a:rPr lang="en-US" smtClean="0"/>
              <a:t>Amy Derksen, ND www.holistichealingarts.org</a:t>
            </a:r>
            <a:endParaRPr lang="en-US"/>
          </a:p>
        </p:txBody>
      </p:sp>
      <p:sp>
        <p:nvSpPr>
          <p:cNvPr id="6" name="Slide Number Placeholder 5"/>
          <p:cNvSpPr>
            <a:spLocks noGrp="1"/>
          </p:cNvSpPr>
          <p:nvPr>
            <p:ph type="sldNum" sz="quarter" idx="12"/>
          </p:nvPr>
        </p:nvSpPr>
        <p:spPr/>
        <p:txBody>
          <a:bodyPr/>
          <a:lstStyle/>
          <a:p>
            <a:fld id="{2A2E33ED-45F8-48DC-8D55-42CCCCEDDEC4}"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2A2E33ED-45F8-48DC-8D55-42CCCCEDDEC4}" type="slidenum">
              <a:rPr lang="en-US" smtClean="0"/>
              <a:pPr/>
              <a:t>‹N°›</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Amy Derksen, ND www.holistichealingarts.org</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591099A8-CA56-43C6-9CF2-82F23C852375}" type="datetime1">
              <a:rPr lang="en-US" smtClean="0"/>
              <a:pPr/>
              <a:t>6/9/2013</a:t>
            </a:fld>
            <a:endParaRPr lang="en-US"/>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klinghardtacademy.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hyperlink" Target="http://www.wehliving.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worldhealthmall.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hyperlink" Target="http://www.klinghardtacademy.com/" TargetMode="External"/><Relationship Id="rId2" Type="http://schemas.openxmlformats.org/officeDocument/2006/relationships/hyperlink" Target="http://www.alfavue.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professionalsupplementcente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2" Type="http://schemas.openxmlformats.org/officeDocument/2006/relationships/hyperlink" Target="http://andreannarainville.com/dr_klinghardt.html"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hyperlink" Target="http://www.enzymedica.com/" TargetMode="External"/><Relationship Id="rId2" Type="http://schemas.openxmlformats.org/officeDocument/2006/relationships/hyperlink" Target="http://www.theramedix.ne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8.xml.rels><?xml version="1.0" encoding="UTF-8" standalone="yes"?>
<Relationships xmlns="http://schemas.openxmlformats.org/package/2006/relationships"><Relationship Id="rId2" Type="http://schemas.openxmlformats.org/officeDocument/2006/relationships/hyperlink" Target="http://www.survivingmold.com/"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www.biopure.eu/"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immunexl.com/"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www.lowdosenaltrexone.com-/"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www.klinghardtacademy.com/" TargetMode="External"/><Relationship Id="rId2" Type="http://schemas.openxmlformats.org/officeDocument/2006/relationships/hyperlink" Target="http://www.holistichealingarts.org/" TargetMode="External"/><Relationship Id="rId1" Type="http://schemas.openxmlformats.org/officeDocument/2006/relationships/slideLayout" Target="../slideLayouts/slideLayout2.xml"/><Relationship Id="rId4" Type="http://schemas.openxmlformats.org/officeDocument/2006/relationships/hyperlink" Target="http://www.medmaps.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30375"/>
            <a:ext cx="7772400" cy="1470025"/>
          </a:xfrm>
        </p:spPr>
        <p:txBody>
          <a:bodyPr>
            <a:normAutofit fontScale="90000"/>
          </a:bodyPr>
          <a:lstStyle/>
          <a:p>
            <a:r>
              <a:rPr lang="en-US" b="1" dirty="0" smtClean="0">
                <a:solidFill>
                  <a:srgbClr val="92D050"/>
                </a:solidFill>
                <a:latin typeface="Aharoni" pitchFamily="2" charset="-79"/>
                <a:cs typeface="Aharoni" pitchFamily="2" charset="-79"/>
              </a:rPr>
              <a:t>Treating the Person…</a:t>
            </a:r>
            <a:br>
              <a:rPr lang="en-US" b="1" dirty="0" smtClean="0">
                <a:solidFill>
                  <a:srgbClr val="92D050"/>
                </a:solidFill>
                <a:latin typeface="Aharoni" pitchFamily="2" charset="-79"/>
                <a:cs typeface="Aharoni" pitchFamily="2" charset="-79"/>
              </a:rPr>
            </a:br>
            <a:r>
              <a:rPr lang="en-US" b="1" dirty="0" smtClean="0">
                <a:solidFill>
                  <a:srgbClr val="92D050"/>
                </a:solidFill>
                <a:latin typeface="Aharoni" pitchFamily="2" charset="-79"/>
                <a:cs typeface="Aharoni" pitchFamily="2" charset="-79"/>
              </a:rPr>
              <a:t>Not the Lyme</a:t>
            </a:r>
            <a:endParaRPr lang="en-US" b="1" dirty="0">
              <a:solidFill>
                <a:srgbClr val="92D050"/>
              </a:solidFill>
              <a:latin typeface="Aharoni" pitchFamily="2" charset="-79"/>
              <a:cs typeface="Aharoni" pitchFamily="2" charset="-79"/>
            </a:endParaRPr>
          </a:p>
        </p:txBody>
      </p:sp>
      <p:sp>
        <p:nvSpPr>
          <p:cNvPr id="3" name="Subtitle 2"/>
          <p:cNvSpPr>
            <a:spLocks noGrp="1"/>
          </p:cNvSpPr>
          <p:nvPr>
            <p:ph type="subTitle" idx="1"/>
          </p:nvPr>
        </p:nvSpPr>
        <p:spPr>
          <a:xfrm>
            <a:off x="722376" y="2819400"/>
            <a:ext cx="7772400" cy="3657600"/>
          </a:xfrm>
        </p:spPr>
        <p:txBody>
          <a:bodyPr>
            <a:normAutofit/>
          </a:bodyPr>
          <a:lstStyle/>
          <a:p>
            <a:pPr>
              <a:lnSpc>
                <a:spcPct val="80000"/>
              </a:lnSpc>
            </a:pPr>
            <a:endParaRPr lang="de-DE" sz="3200" dirty="0" smtClean="0"/>
          </a:p>
          <a:p>
            <a:pPr>
              <a:lnSpc>
                <a:spcPct val="80000"/>
              </a:lnSpc>
            </a:pPr>
            <a:r>
              <a:rPr lang="de-DE" sz="4400" dirty="0" smtClean="0">
                <a:solidFill>
                  <a:schemeClr val="tx1"/>
                </a:solidFill>
                <a:latin typeface="Arial Rounded MT Bold" pitchFamily="34" charset="0"/>
              </a:rPr>
              <a:t>Amy Derksen, ND </a:t>
            </a:r>
          </a:p>
          <a:p>
            <a:pPr>
              <a:lnSpc>
                <a:spcPct val="80000"/>
              </a:lnSpc>
            </a:pPr>
            <a:endParaRPr lang="de-DE" sz="3200" dirty="0" smtClean="0">
              <a:solidFill>
                <a:schemeClr val="tx1"/>
              </a:solidFill>
              <a:latin typeface="Arial Rounded MT Bold" pitchFamily="34" charset="0"/>
            </a:endParaRPr>
          </a:p>
          <a:p>
            <a:pPr>
              <a:lnSpc>
                <a:spcPct val="80000"/>
              </a:lnSpc>
            </a:pPr>
            <a:r>
              <a:rPr lang="de-DE" dirty="0" smtClean="0">
                <a:solidFill>
                  <a:schemeClr val="tx1"/>
                </a:solidFill>
                <a:latin typeface="Arial Rounded MT Bold" pitchFamily="34" charset="0"/>
              </a:rPr>
              <a:t>www.holistichealingarts.org</a:t>
            </a:r>
          </a:p>
          <a:p>
            <a:pPr>
              <a:lnSpc>
                <a:spcPct val="80000"/>
              </a:lnSpc>
            </a:pPr>
            <a:r>
              <a:rPr lang="de-DE" dirty="0" smtClean="0">
                <a:solidFill>
                  <a:schemeClr val="tx1"/>
                </a:solidFill>
                <a:latin typeface="Arial Rounded MT Bold" pitchFamily="34" charset="0"/>
              </a:rPr>
              <a:t>Edmonds, Washington</a:t>
            </a:r>
          </a:p>
          <a:p>
            <a:pPr>
              <a:lnSpc>
                <a:spcPct val="80000"/>
              </a:lnSpc>
            </a:pPr>
            <a:r>
              <a:rPr lang="de-DE" dirty="0" smtClean="0">
                <a:solidFill>
                  <a:schemeClr val="tx1"/>
                </a:solidFill>
                <a:latin typeface="Arial Rounded MT Bold" pitchFamily="34" charset="0"/>
              </a:rPr>
              <a:t>P 425-582-7678   F 425-582-7032</a:t>
            </a:r>
          </a:p>
          <a:p>
            <a:endParaRPr lang="en-US" dirty="0"/>
          </a:p>
        </p:txBody>
      </p:sp>
      <p:sp>
        <p:nvSpPr>
          <p:cNvPr id="4" name="Footer Placeholder 3"/>
          <p:cNvSpPr>
            <a:spLocks noGrp="1"/>
          </p:cNvSpPr>
          <p:nvPr>
            <p:ph type="ftr" sz="quarter" idx="11"/>
          </p:nvPr>
        </p:nvSpPr>
        <p:spPr/>
        <p:txBody>
          <a:bodyPr>
            <a:normAutofit fontScale="92500" lnSpcReduction="20000"/>
          </a:bodyPr>
          <a:lstStyle/>
          <a:p>
            <a:r>
              <a:rPr lang="en-US" dirty="0" smtClean="0"/>
              <a:t>Amy </a:t>
            </a:r>
            <a:r>
              <a:rPr lang="en-US" dirty="0" err="1" smtClean="0"/>
              <a:t>Derksen</a:t>
            </a:r>
            <a:r>
              <a:rPr lang="en-US" dirty="0" smtClean="0"/>
              <a:t>, ND www.holistichealingarts.org</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My background</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BS in Biochemistry 1998</a:t>
            </a:r>
          </a:p>
          <a:p>
            <a:pPr>
              <a:buNone/>
            </a:pPr>
            <a:endParaRPr lang="en-US" dirty="0" smtClean="0"/>
          </a:p>
          <a:p>
            <a:r>
              <a:rPr lang="en-US" dirty="0" smtClean="0"/>
              <a:t>Doctorate of Naturopathic Medicine, </a:t>
            </a:r>
            <a:r>
              <a:rPr lang="en-US" dirty="0" err="1" smtClean="0"/>
              <a:t>Bastyr</a:t>
            </a:r>
            <a:r>
              <a:rPr lang="en-US" dirty="0" smtClean="0"/>
              <a:t> University- 2003</a:t>
            </a:r>
          </a:p>
          <a:p>
            <a:pPr>
              <a:buNone/>
            </a:pPr>
            <a:endParaRPr lang="en-US" dirty="0" smtClean="0"/>
          </a:p>
          <a:p>
            <a:r>
              <a:rPr lang="en-US" dirty="0" smtClean="0"/>
              <a:t>Worked with Dr </a:t>
            </a:r>
            <a:r>
              <a:rPr lang="en-US" dirty="0" err="1" smtClean="0"/>
              <a:t>Klinghardt</a:t>
            </a:r>
            <a:r>
              <a:rPr lang="en-US" dirty="0" smtClean="0"/>
              <a:t> 2003-2005</a:t>
            </a:r>
          </a:p>
          <a:p>
            <a:pPr>
              <a:buNone/>
            </a:pPr>
            <a:endParaRPr lang="en-US" dirty="0" smtClean="0"/>
          </a:p>
          <a:p>
            <a:r>
              <a:rPr lang="en-US" dirty="0" smtClean="0"/>
              <a:t>Naturopathic physician using both prescription and natural </a:t>
            </a:r>
            <a:r>
              <a:rPr lang="en-US" dirty="0" err="1" smtClean="0"/>
              <a:t>treaments</a:t>
            </a:r>
            <a:endParaRPr lang="en-US" dirty="0" smtClean="0"/>
          </a:p>
          <a:p>
            <a:pPr>
              <a:buNone/>
            </a:pPr>
            <a:endParaRPr lang="en-US" dirty="0" smtClean="0"/>
          </a:p>
          <a:p>
            <a:r>
              <a:rPr lang="en-US" dirty="0" smtClean="0"/>
              <a:t>Practice focus is autism and adults with chronic illness not well managed with conventional medicine</a:t>
            </a:r>
          </a:p>
          <a:p>
            <a:pPr>
              <a:buNone/>
            </a:pPr>
            <a:endParaRPr lang="en-US" dirty="0" smtClean="0"/>
          </a:p>
          <a:p>
            <a:r>
              <a:rPr lang="en-US" dirty="0" smtClean="0"/>
              <a:t>I utilize autonomic response testing with all patients to help sort through all of the treatment options and now teach for Dr. </a:t>
            </a:r>
            <a:r>
              <a:rPr lang="en-US" dirty="0" err="1" smtClean="0"/>
              <a:t>Klinghardt’s</a:t>
            </a:r>
            <a:r>
              <a:rPr lang="en-US" dirty="0" smtClean="0"/>
              <a:t> academy showing others how to do this work (</a:t>
            </a:r>
            <a:r>
              <a:rPr lang="en-US" dirty="0" smtClean="0">
                <a:hlinkClick r:id="rId2"/>
              </a:rPr>
              <a:t>www.klinghardtacademy.com</a:t>
            </a:r>
            <a:r>
              <a:rPr lang="en-US" dirty="0" smtClean="0"/>
              <a:t>)</a:t>
            </a:r>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3043816170"/>
              </p:ext>
            </p:extLst>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228600" y="152400"/>
            <a:ext cx="3505200" cy="1661993"/>
          </a:xfrm>
          <a:prstGeom prst="rect">
            <a:avLst/>
          </a:prstGeom>
          <a:noFill/>
        </p:spPr>
        <p:txBody>
          <a:bodyPr wrap="square" rtlCol="0">
            <a:spAutoFit/>
          </a:bodyPr>
          <a:lstStyle/>
          <a:p>
            <a:pPr algn="ctr"/>
            <a:r>
              <a:rPr lang="en-US" sz="2400" b="1" dirty="0" smtClean="0">
                <a:solidFill>
                  <a:schemeClr val="tx2"/>
                </a:solidFill>
                <a:latin typeface="Times New Roman" pitchFamily="18" charset="0"/>
                <a:cs typeface="Times New Roman" pitchFamily="18" charset="0"/>
              </a:rPr>
              <a:t>5 Levels of Healing</a:t>
            </a:r>
          </a:p>
          <a:p>
            <a:pPr algn="ctr"/>
            <a:r>
              <a:rPr lang="en-US" sz="1200" b="1" dirty="0" smtClean="0">
                <a:solidFill>
                  <a:schemeClr val="tx2"/>
                </a:solidFill>
                <a:latin typeface="Times New Roman" pitchFamily="18" charset="0"/>
                <a:cs typeface="Times New Roman" pitchFamily="18" charset="0"/>
              </a:rPr>
              <a:t>(</a:t>
            </a:r>
            <a:r>
              <a:rPr lang="en-US" sz="1200" b="1" dirty="0" err="1" smtClean="0">
                <a:solidFill>
                  <a:schemeClr val="tx2"/>
                </a:solidFill>
                <a:latin typeface="Times New Roman" pitchFamily="18" charset="0"/>
                <a:cs typeface="Times New Roman" pitchFamily="18" charset="0"/>
              </a:rPr>
              <a:t>Dr</a:t>
            </a:r>
            <a:r>
              <a:rPr lang="en-US" sz="1200" b="1" dirty="0" smtClean="0">
                <a:solidFill>
                  <a:schemeClr val="tx2"/>
                </a:solidFill>
                <a:latin typeface="Times New Roman" pitchFamily="18" charset="0"/>
                <a:cs typeface="Times New Roman" pitchFamily="18" charset="0"/>
              </a:rPr>
              <a:t> Dietrich </a:t>
            </a:r>
            <a:r>
              <a:rPr lang="en-US" sz="1200" b="1" dirty="0" err="1" smtClean="0">
                <a:solidFill>
                  <a:schemeClr val="tx2"/>
                </a:solidFill>
                <a:latin typeface="Times New Roman" pitchFamily="18" charset="0"/>
                <a:cs typeface="Times New Roman" pitchFamily="18" charset="0"/>
              </a:rPr>
              <a:t>Klinghardt</a:t>
            </a:r>
            <a:r>
              <a:rPr lang="en-US" sz="1200" b="1" dirty="0" smtClean="0">
                <a:solidFill>
                  <a:schemeClr val="tx2"/>
                </a:solidFill>
                <a:latin typeface="Times New Roman" pitchFamily="18" charset="0"/>
                <a:cs typeface="Times New Roman" pitchFamily="18" charset="0"/>
              </a:rPr>
              <a:t>)</a:t>
            </a:r>
          </a:p>
          <a:p>
            <a:pPr algn="ctr"/>
            <a:endParaRPr lang="en-US" sz="1200" b="1" dirty="0">
              <a:solidFill>
                <a:schemeClr val="tx2"/>
              </a:solidFill>
              <a:latin typeface="Times New Roman" pitchFamily="18" charset="0"/>
              <a:cs typeface="Times New Roman" pitchFamily="18" charset="0"/>
            </a:endParaRPr>
          </a:p>
          <a:p>
            <a:pPr algn="ctr"/>
            <a:r>
              <a:rPr lang="en-US" b="1" dirty="0" smtClean="0">
                <a:solidFill>
                  <a:schemeClr val="tx2"/>
                </a:solidFill>
                <a:latin typeface="Times New Roman" pitchFamily="18" charset="0"/>
                <a:cs typeface="Times New Roman" pitchFamily="18" charset="0"/>
              </a:rPr>
              <a:t>Higher levels impact all lower levels.  Work on the higher levels makes the biggest impact</a:t>
            </a:r>
            <a:endParaRPr lang="en-US" dirty="0">
              <a:solidFill>
                <a:schemeClr val="tx2"/>
              </a:solidFill>
            </a:endParaRPr>
          </a:p>
        </p:txBody>
      </p:sp>
    </p:spTree>
    <p:extLst>
      <p:ext uri="{BB962C8B-B14F-4D97-AF65-F5344CB8AC3E}">
        <p14:creationId xmlns:p14="http://schemas.microsoft.com/office/powerpoint/2010/main" xmlns="" val="38871468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Addressing the Higher Levels</a:t>
            </a:r>
            <a:endParaRPr lang="en-US" sz="3600" dirty="0"/>
          </a:p>
        </p:txBody>
      </p:sp>
      <p:sp>
        <p:nvSpPr>
          <p:cNvPr id="3" name="Content Placeholder 2"/>
          <p:cNvSpPr>
            <a:spLocks noGrp="1"/>
          </p:cNvSpPr>
          <p:nvPr>
            <p:ph idx="1"/>
          </p:nvPr>
        </p:nvSpPr>
        <p:spPr/>
        <p:txBody>
          <a:bodyPr>
            <a:normAutofit/>
          </a:bodyPr>
          <a:lstStyle/>
          <a:p>
            <a:r>
              <a:rPr lang="en-US" dirty="0"/>
              <a:t>Create a safe sleeping </a:t>
            </a:r>
            <a:r>
              <a:rPr lang="en-US" dirty="0" smtClean="0"/>
              <a:t>environment (</a:t>
            </a:r>
            <a:r>
              <a:rPr lang="en-US" dirty="0" smtClean="0">
                <a:hlinkClick r:id="rId2"/>
              </a:rPr>
              <a:t>www.wehliving.org</a:t>
            </a:r>
            <a:r>
              <a:rPr lang="en-US" dirty="0" smtClean="0"/>
              <a:t> for sleep </a:t>
            </a:r>
            <a:r>
              <a:rPr lang="en-US" dirty="0" err="1" smtClean="0"/>
              <a:t>santuary</a:t>
            </a:r>
            <a:r>
              <a:rPr lang="en-US" dirty="0" smtClean="0"/>
              <a:t> info and ideas to reduce EMR’s)</a:t>
            </a:r>
          </a:p>
          <a:p>
            <a:r>
              <a:rPr lang="en-US" dirty="0" smtClean="0"/>
              <a:t>Do not identify with your illness- You are NOT a </a:t>
            </a:r>
            <a:r>
              <a:rPr lang="en-US" dirty="0" err="1" smtClean="0"/>
              <a:t>Lymie</a:t>
            </a:r>
            <a:r>
              <a:rPr lang="en-US" dirty="0" smtClean="0"/>
              <a:t>…you are a person who is fighting the microbe</a:t>
            </a:r>
          </a:p>
          <a:p>
            <a:r>
              <a:rPr lang="en-US" dirty="0" smtClean="0"/>
              <a:t>Be able to see yourself getting better….If you can’t, this needs to be worked on first (RET, MFT, EFT, </a:t>
            </a:r>
            <a:r>
              <a:rPr lang="en-US" dirty="0" err="1" smtClean="0"/>
              <a:t>bach</a:t>
            </a:r>
            <a:r>
              <a:rPr lang="en-US" dirty="0" smtClean="0"/>
              <a:t> flowers)</a:t>
            </a:r>
          </a:p>
          <a:p>
            <a:r>
              <a:rPr lang="en-US" dirty="0" smtClean="0"/>
              <a:t>Practice your faith or meditation routinely</a:t>
            </a:r>
          </a:p>
          <a:p>
            <a:r>
              <a:rPr lang="en-US" dirty="0" smtClean="0"/>
              <a:t>MFT tapping (will be discussed by </a:t>
            </a:r>
            <a:r>
              <a:rPr lang="en-US" dirty="0" err="1" smtClean="0"/>
              <a:t>Andreanna</a:t>
            </a:r>
            <a:r>
              <a:rPr lang="en-US" dirty="0" smtClean="0"/>
              <a:t> </a:t>
            </a:r>
            <a:r>
              <a:rPr lang="en-US" dirty="0" err="1" smtClean="0"/>
              <a:t>Rainville</a:t>
            </a:r>
            <a:r>
              <a:rPr lang="en-US" dirty="0" smtClean="0"/>
              <a:t> in depth) is a great practice to connect and release emotional issues that get stuck physically</a:t>
            </a:r>
          </a:p>
          <a:p>
            <a:r>
              <a:rPr lang="en-US" dirty="0" smtClean="0"/>
              <a:t>Creating a lower stress environment at home is also crucial</a:t>
            </a:r>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774216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t>Working on stress</a:t>
            </a:r>
          </a:p>
        </p:txBody>
      </p:sp>
      <p:sp>
        <p:nvSpPr>
          <p:cNvPr id="12291" name="Rectangle 3"/>
          <p:cNvSpPr>
            <a:spLocks noGrp="1" noChangeArrowheads="1"/>
          </p:cNvSpPr>
          <p:nvPr>
            <p:ph idx="1"/>
          </p:nvPr>
        </p:nvSpPr>
        <p:spPr/>
        <p:txBody>
          <a:bodyPr>
            <a:normAutofit/>
          </a:bodyPr>
          <a:lstStyle/>
          <a:p>
            <a:pPr eaLnBrk="1" hangingPunct="1">
              <a:lnSpc>
                <a:spcPct val="90000"/>
              </a:lnSpc>
            </a:pPr>
            <a:r>
              <a:rPr lang="en-US" sz="2800" dirty="0" smtClean="0"/>
              <a:t>Get a support system </a:t>
            </a:r>
          </a:p>
          <a:p>
            <a:pPr eaLnBrk="1" hangingPunct="1">
              <a:lnSpc>
                <a:spcPct val="90000"/>
              </a:lnSpc>
            </a:pPr>
            <a:r>
              <a:rPr lang="en-US" sz="2800" dirty="0" smtClean="0"/>
              <a:t>Explain to people around you that this is biological and NOT a behavioral or psychological condition</a:t>
            </a:r>
          </a:p>
          <a:p>
            <a:pPr eaLnBrk="1" hangingPunct="1">
              <a:lnSpc>
                <a:spcPct val="90000"/>
              </a:lnSpc>
            </a:pPr>
            <a:r>
              <a:rPr lang="en-US" sz="2800" dirty="0" smtClean="0"/>
              <a:t>Communicate with your spouse</a:t>
            </a:r>
          </a:p>
          <a:p>
            <a:pPr eaLnBrk="1" hangingPunct="1">
              <a:lnSpc>
                <a:spcPct val="90000"/>
              </a:lnSpc>
            </a:pPr>
            <a:r>
              <a:rPr lang="en-US" sz="2800" dirty="0" smtClean="0"/>
              <a:t>Communicate with your child’s teachers</a:t>
            </a:r>
          </a:p>
          <a:p>
            <a:pPr eaLnBrk="1" hangingPunct="1">
              <a:lnSpc>
                <a:spcPct val="90000"/>
              </a:lnSpc>
            </a:pPr>
            <a:r>
              <a:rPr lang="en-US" sz="2800" dirty="0" smtClean="0"/>
              <a:t>Breathe/meditate/journal/tap/exercise</a:t>
            </a:r>
          </a:p>
          <a:p>
            <a:pPr eaLnBrk="1" hangingPunct="1">
              <a:lnSpc>
                <a:spcPct val="90000"/>
              </a:lnSpc>
            </a:pPr>
            <a:r>
              <a:rPr lang="en-US" sz="2800" dirty="0" smtClean="0"/>
              <a:t>Envision yourself or your child improving</a:t>
            </a:r>
          </a:p>
          <a:p>
            <a:pPr eaLnBrk="1" hangingPunct="1">
              <a:lnSpc>
                <a:spcPct val="90000"/>
              </a:lnSpc>
            </a:pPr>
            <a:r>
              <a:rPr lang="en-US" sz="2800" dirty="0" smtClean="0"/>
              <a:t>Create a time for yourself</a:t>
            </a:r>
          </a:p>
          <a:p>
            <a:pPr eaLnBrk="1" hangingPunct="1">
              <a:lnSpc>
                <a:spcPct val="90000"/>
              </a:lnSpc>
            </a:pPr>
            <a:r>
              <a:rPr lang="en-US" sz="2800" dirty="0" smtClean="0"/>
              <a:t>POSITIVE THINKING</a:t>
            </a:r>
          </a:p>
          <a:p>
            <a:pPr eaLnBrk="1" hangingPunct="1">
              <a:lnSpc>
                <a:spcPct val="90000"/>
              </a:lnSpc>
              <a:buFontTx/>
              <a:buNone/>
            </a:pPr>
            <a:endParaRPr lang="en-US" sz="2800" dirty="0" smtClean="0"/>
          </a:p>
        </p:txBody>
      </p:sp>
    </p:spTree>
    <p:extLst>
      <p:ext uri="{BB962C8B-B14F-4D97-AF65-F5344CB8AC3E}">
        <p14:creationId xmlns:p14="http://schemas.microsoft.com/office/powerpoint/2010/main" xmlns="" val="7940889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491580694"/>
              </p:ext>
            </p:extLst>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381000" y="487740"/>
            <a:ext cx="2895600" cy="1938992"/>
          </a:xfrm>
          <a:prstGeom prst="rect">
            <a:avLst/>
          </a:prstGeom>
        </p:spPr>
        <p:txBody>
          <a:bodyPr wrap="square">
            <a:spAutoFit/>
          </a:bodyPr>
          <a:lstStyle/>
          <a:p>
            <a:r>
              <a:rPr lang="en-US" sz="2400" dirty="0" smtClean="0"/>
              <a:t>Hierarchy for working on the physical body.</a:t>
            </a:r>
          </a:p>
          <a:p>
            <a:r>
              <a:rPr lang="en-US" sz="2400" dirty="0" smtClean="0"/>
              <a:t>Start at the bottom and work up.</a:t>
            </a:r>
          </a:p>
          <a:p>
            <a:r>
              <a:rPr lang="en-US" sz="1200" dirty="0" smtClean="0"/>
              <a:t>(initially developed at </a:t>
            </a:r>
            <a:r>
              <a:rPr lang="en-US" sz="1200" dirty="0" err="1" smtClean="0"/>
              <a:t>Thriive</a:t>
            </a:r>
            <a:r>
              <a:rPr lang="en-US" sz="1200" dirty="0" smtClean="0"/>
              <a:t> </a:t>
            </a:r>
          </a:p>
          <a:p>
            <a:r>
              <a:rPr lang="en-US" sz="1200" dirty="0" smtClean="0"/>
              <a:t>Summit meeting 2009)</a:t>
            </a:r>
            <a:endParaRPr lang="en-US" sz="1200" dirty="0"/>
          </a:p>
        </p:txBody>
      </p:sp>
    </p:spTree>
    <p:extLst>
      <p:ext uri="{BB962C8B-B14F-4D97-AF65-F5344CB8AC3E}">
        <p14:creationId xmlns:p14="http://schemas.microsoft.com/office/powerpoint/2010/main" xmlns="" val="1154730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3048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6451657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Thriiive.com Top 10 List</a:t>
            </a:r>
            <a:endParaRPr lang="en-US" dirty="0"/>
          </a:p>
        </p:txBody>
      </p:sp>
      <p:sp>
        <p:nvSpPr>
          <p:cNvPr id="3" name="Content Placeholder 2"/>
          <p:cNvSpPr>
            <a:spLocks noGrp="1"/>
          </p:cNvSpPr>
          <p:nvPr>
            <p:ph idx="1"/>
          </p:nvPr>
        </p:nvSpPr>
        <p:spPr>
          <a:xfrm>
            <a:off x="228600" y="1524000"/>
            <a:ext cx="8458200" cy="4525963"/>
          </a:xfrm>
        </p:spPr>
        <p:txBody>
          <a:bodyPr>
            <a:noAutofit/>
          </a:bodyPr>
          <a:lstStyle/>
          <a:p>
            <a:r>
              <a:rPr lang="en-US" sz="2400" dirty="0" smtClean="0"/>
              <a:t>1- </a:t>
            </a:r>
            <a:r>
              <a:rPr lang="en-US" sz="2400" b="1" dirty="0" smtClean="0"/>
              <a:t>Life</a:t>
            </a:r>
            <a:r>
              <a:rPr lang="en-US" sz="2400" dirty="0" smtClean="0"/>
              <a:t>- Add pleasure, subtract stress</a:t>
            </a:r>
          </a:p>
          <a:p>
            <a:r>
              <a:rPr lang="en-US" sz="2400" dirty="0" smtClean="0"/>
              <a:t>2- </a:t>
            </a:r>
            <a:r>
              <a:rPr lang="en-US" sz="2400" b="1" dirty="0" smtClean="0"/>
              <a:t>Energy</a:t>
            </a:r>
            <a:r>
              <a:rPr lang="en-US" sz="2400" dirty="0" smtClean="0"/>
              <a:t>- add sunshine and nature, subtract EMF’s at night</a:t>
            </a:r>
          </a:p>
          <a:p>
            <a:r>
              <a:rPr lang="en-US" sz="2400" dirty="0" smtClean="0"/>
              <a:t>3- </a:t>
            </a:r>
            <a:r>
              <a:rPr lang="en-US" sz="2400" b="1" dirty="0" smtClean="0"/>
              <a:t>Water</a:t>
            </a:r>
            <a:r>
              <a:rPr lang="en-US" sz="2400" dirty="0" smtClean="0"/>
              <a:t>- add purity and structure, subtract DBP’s and fluoride</a:t>
            </a:r>
          </a:p>
          <a:p>
            <a:r>
              <a:rPr lang="en-US" sz="2400" dirty="0" smtClean="0"/>
              <a:t>4- </a:t>
            </a:r>
            <a:r>
              <a:rPr lang="en-US" sz="2400" b="1" dirty="0" smtClean="0"/>
              <a:t>Food</a:t>
            </a:r>
            <a:r>
              <a:rPr lang="en-US" sz="2400" dirty="0" smtClean="0"/>
              <a:t>- go organic and choose real food</a:t>
            </a:r>
          </a:p>
          <a:p>
            <a:r>
              <a:rPr lang="en-US" sz="2400" dirty="0" smtClean="0"/>
              <a:t>5- </a:t>
            </a:r>
            <a:r>
              <a:rPr lang="en-US" sz="2400" b="1" dirty="0" smtClean="0"/>
              <a:t>Exercise</a:t>
            </a:r>
            <a:r>
              <a:rPr lang="en-US" sz="2400" dirty="0" smtClean="0"/>
              <a:t>- get moving</a:t>
            </a:r>
          </a:p>
          <a:p>
            <a:r>
              <a:rPr lang="en-US" sz="2400" dirty="0" smtClean="0"/>
              <a:t>6- </a:t>
            </a:r>
            <a:r>
              <a:rPr lang="en-US" sz="2400" b="1" dirty="0" smtClean="0"/>
              <a:t>Tests</a:t>
            </a:r>
            <a:r>
              <a:rPr lang="en-US" sz="2400" dirty="0" smtClean="0"/>
              <a:t>- more intention testing than stressful labs</a:t>
            </a:r>
          </a:p>
          <a:p>
            <a:r>
              <a:rPr lang="en-US" sz="2400" dirty="0" smtClean="0"/>
              <a:t>7- </a:t>
            </a:r>
            <a:r>
              <a:rPr lang="en-US" sz="2400" b="1" dirty="0" smtClean="0"/>
              <a:t>Emotions</a:t>
            </a:r>
            <a:r>
              <a:rPr lang="en-US" sz="2400" dirty="0" smtClean="0"/>
              <a:t>- Subtract negative speak</a:t>
            </a:r>
          </a:p>
          <a:p>
            <a:r>
              <a:rPr lang="en-US" sz="2400" dirty="0" smtClean="0"/>
              <a:t>8- </a:t>
            </a:r>
            <a:r>
              <a:rPr lang="en-US" sz="2400" b="1" dirty="0" smtClean="0"/>
              <a:t>Body</a:t>
            </a:r>
            <a:r>
              <a:rPr lang="en-US" sz="2400" dirty="0" smtClean="0"/>
              <a:t>- subtract focal lesions</a:t>
            </a:r>
          </a:p>
          <a:p>
            <a:r>
              <a:rPr lang="en-US" sz="2400" dirty="0" smtClean="0"/>
              <a:t>9- </a:t>
            </a:r>
            <a:r>
              <a:rPr lang="en-US" sz="2400" b="1" dirty="0" smtClean="0"/>
              <a:t>Supplements</a:t>
            </a:r>
            <a:r>
              <a:rPr lang="en-US" sz="2400" dirty="0" smtClean="0"/>
              <a:t>- Add minerals, Subtract multi-vitamins and do calcium only around growth spurts</a:t>
            </a:r>
          </a:p>
          <a:p>
            <a:r>
              <a:rPr lang="en-US" sz="2400" dirty="0" smtClean="0"/>
              <a:t>10- </a:t>
            </a:r>
            <a:r>
              <a:rPr lang="en-US" sz="2400" b="1" dirty="0" err="1" smtClean="0"/>
              <a:t>Detox</a:t>
            </a:r>
            <a:r>
              <a:rPr lang="en-US" sz="2400" dirty="0" smtClean="0"/>
              <a:t>- Add clean air, subtract shoes inside…</a:t>
            </a:r>
          </a:p>
        </p:txBody>
      </p:sp>
    </p:spTree>
    <p:extLst>
      <p:ext uri="{BB962C8B-B14F-4D97-AF65-F5344CB8AC3E}">
        <p14:creationId xmlns:p14="http://schemas.microsoft.com/office/powerpoint/2010/main" xmlns="" val="7143087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Essential Baseline Minerals</a:t>
            </a:r>
            <a:endParaRPr lang="en-US" dirty="0"/>
          </a:p>
        </p:txBody>
      </p:sp>
      <p:sp>
        <p:nvSpPr>
          <p:cNvPr id="3" name="Content Placeholder 2"/>
          <p:cNvSpPr>
            <a:spLocks noGrp="1"/>
          </p:cNvSpPr>
          <p:nvPr>
            <p:ph idx="1"/>
          </p:nvPr>
        </p:nvSpPr>
        <p:spPr>
          <a:xfrm>
            <a:off x="228600" y="1295400"/>
            <a:ext cx="7924800" cy="5334000"/>
          </a:xfrm>
        </p:spPr>
        <p:txBody>
          <a:bodyPr>
            <a:normAutofit fontScale="92500" lnSpcReduction="20000"/>
          </a:bodyPr>
          <a:lstStyle/>
          <a:p>
            <a:r>
              <a:rPr lang="en-US" dirty="0" smtClean="0"/>
              <a:t>Most food sources are completely deficient, even if we all had guts that could absorb properly.  Common symptoms of magnesium deficiency are often headaches, muscle cramps, and constipation.</a:t>
            </a:r>
          </a:p>
          <a:p>
            <a:pPr marL="114300" indent="0">
              <a:buNone/>
            </a:pPr>
            <a:endParaRPr lang="en-US" dirty="0" smtClean="0"/>
          </a:p>
          <a:p>
            <a:r>
              <a:rPr lang="en-US" dirty="0" smtClean="0"/>
              <a:t>Magnesium:  </a:t>
            </a:r>
          </a:p>
          <a:p>
            <a:pPr marL="114300" indent="0">
              <a:buNone/>
            </a:pPr>
            <a:r>
              <a:rPr lang="en-US" dirty="0" smtClean="0"/>
              <a:t>    - </a:t>
            </a:r>
            <a:r>
              <a:rPr lang="en-US" dirty="0"/>
              <a:t>Minimum 200m up to 800mg or more</a:t>
            </a:r>
          </a:p>
          <a:p>
            <a:pPr marL="114300" indent="0">
              <a:buNone/>
            </a:pPr>
            <a:r>
              <a:rPr lang="en-US" dirty="0" smtClean="0"/>
              <a:t>    - Helps </a:t>
            </a:r>
            <a:r>
              <a:rPr lang="en-US" dirty="0"/>
              <a:t>move the bowels and support muscle and connective tissue</a:t>
            </a:r>
          </a:p>
          <a:p>
            <a:pPr marL="114300" indent="0">
              <a:buNone/>
            </a:pPr>
            <a:r>
              <a:rPr lang="en-US" dirty="0" smtClean="0"/>
              <a:t>    - This </a:t>
            </a:r>
            <a:r>
              <a:rPr lang="en-US" dirty="0"/>
              <a:t>gets very deficient in KPU cases and in most chronic illness</a:t>
            </a:r>
          </a:p>
          <a:p>
            <a:pPr marL="114300" indent="0">
              <a:buNone/>
            </a:pPr>
            <a:r>
              <a:rPr lang="en-US" dirty="0" smtClean="0"/>
              <a:t>    - Magnesium </a:t>
            </a:r>
            <a:r>
              <a:rPr lang="en-US" dirty="0" err="1" smtClean="0"/>
              <a:t>Glycinate</a:t>
            </a:r>
            <a:r>
              <a:rPr lang="en-US" dirty="0" smtClean="0"/>
              <a:t> or malate are my favorites</a:t>
            </a:r>
            <a:endParaRPr lang="en-US" dirty="0"/>
          </a:p>
          <a:p>
            <a:pPr marL="114300" indent="0">
              <a:buNone/>
            </a:pPr>
            <a:r>
              <a:rPr lang="en-US" dirty="0" smtClean="0"/>
              <a:t>    - Use </a:t>
            </a:r>
            <a:r>
              <a:rPr lang="en-US" dirty="0"/>
              <a:t>whatever form works and is tolerated…MUSCLE TEST!</a:t>
            </a:r>
          </a:p>
          <a:p>
            <a:pPr marL="114300" indent="0">
              <a:buNone/>
            </a:pPr>
            <a:r>
              <a:rPr lang="en-US" dirty="0" smtClean="0"/>
              <a:t>    - Magnesium </a:t>
            </a:r>
            <a:r>
              <a:rPr lang="en-US" dirty="0"/>
              <a:t>Citrate is often not as good…more of a bowel effect </a:t>
            </a:r>
            <a:r>
              <a:rPr lang="en-US" dirty="0" smtClean="0"/>
              <a:t>  </a:t>
            </a:r>
          </a:p>
          <a:p>
            <a:pPr marL="114300" indent="0">
              <a:buNone/>
            </a:pPr>
            <a:r>
              <a:rPr lang="en-US" dirty="0"/>
              <a:t> </a:t>
            </a:r>
            <a:r>
              <a:rPr lang="en-US" dirty="0" smtClean="0"/>
              <a:t>     and </a:t>
            </a:r>
            <a:r>
              <a:rPr lang="en-US" dirty="0"/>
              <a:t>not so much for systemic </a:t>
            </a:r>
            <a:r>
              <a:rPr lang="en-US" dirty="0" smtClean="0"/>
              <a:t>issues (great if constipated)</a:t>
            </a:r>
            <a:endParaRPr lang="en-US" dirty="0"/>
          </a:p>
          <a:p>
            <a:pPr marL="114300" indent="0">
              <a:buNone/>
            </a:pPr>
            <a:endParaRPr lang="en-US" dirty="0" smtClean="0"/>
          </a:p>
          <a:p>
            <a:r>
              <a:rPr lang="en-US" dirty="0" smtClean="0"/>
              <a:t>My favorite multi-minerals:</a:t>
            </a:r>
          </a:p>
          <a:p>
            <a:pPr marL="114300" indent="0">
              <a:buNone/>
            </a:pPr>
            <a:r>
              <a:rPr lang="en-US" dirty="0"/>
              <a:t> </a:t>
            </a:r>
            <a:r>
              <a:rPr lang="en-US" dirty="0" smtClean="0"/>
              <a:t>   Minerals of Life by </a:t>
            </a:r>
            <a:r>
              <a:rPr lang="en-US" dirty="0" smtClean="0">
                <a:hlinkClick r:id="rId2"/>
              </a:rPr>
              <a:t>www.worldhealthmall.com</a:t>
            </a:r>
            <a:endParaRPr lang="en-US" dirty="0" smtClean="0"/>
          </a:p>
          <a:p>
            <a:pPr marL="114300" indent="0">
              <a:buNone/>
            </a:pPr>
            <a:r>
              <a:rPr lang="en-US" dirty="0"/>
              <a:t> </a:t>
            </a:r>
            <a:r>
              <a:rPr lang="en-US" dirty="0" smtClean="0"/>
              <a:t>   Comprehensive Minerals by Cardiovascular Research</a:t>
            </a:r>
          </a:p>
          <a:p>
            <a:pPr marL="114300" indent="0">
              <a:buNone/>
            </a:pPr>
            <a:r>
              <a:rPr lang="en-US" dirty="0"/>
              <a:t> </a:t>
            </a:r>
            <a:r>
              <a:rPr lang="en-US" dirty="0" smtClean="0"/>
              <a:t>   </a:t>
            </a:r>
            <a:r>
              <a:rPr lang="en-US" dirty="0" err="1" smtClean="0"/>
              <a:t>MineraLL</a:t>
            </a:r>
            <a:endParaRPr lang="en-US" dirty="0" smtClean="0"/>
          </a:p>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682904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Diet</a:t>
            </a:r>
            <a:endParaRPr lang="en-US" dirty="0"/>
          </a:p>
        </p:txBody>
      </p:sp>
      <p:sp>
        <p:nvSpPr>
          <p:cNvPr id="3" name="Content Placeholder 2"/>
          <p:cNvSpPr>
            <a:spLocks noGrp="1"/>
          </p:cNvSpPr>
          <p:nvPr>
            <p:ph idx="1"/>
          </p:nvPr>
        </p:nvSpPr>
        <p:spPr>
          <a:xfrm>
            <a:off x="76200" y="1295400"/>
            <a:ext cx="8077200" cy="5562600"/>
          </a:xfrm>
        </p:spPr>
        <p:txBody>
          <a:bodyPr>
            <a:normAutofit lnSpcReduction="10000"/>
          </a:bodyPr>
          <a:lstStyle/>
          <a:p>
            <a:r>
              <a:rPr lang="en-US" sz="2400" b="1" dirty="0" smtClean="0"/>
              <a:t>Gluten and dairy </a:t>
            </a:r>
            <a:r>
              <a:rPr lang="en-US" sz="2400" dirty="0" smtClean="0"/>
              <a:t>seem to be the biggest issues for most</a:t>
            </a:r>
          </a:p>
          <a:p>
            <a:pPr marL="114300" indent="0">
              <a:buNone/>
            </a:pPr>
            <a:endParaRPr lang="en-US" sz="2400" dirty="0" smtClean="0"/>
          </a:p>
          <a:p>
            <a:r>
              <a:rPr lang="en-US" sz="2400" dirty="0" smtClean="0"/>
              <a:t>Most gluten available in the U.S. is GMO, which contributes to leaky gut </a:t>
            </a:r>
          </a:p>
          <a:p>
            <a:pPr marL="114300" indent="0">
              <a:buNone/>
            </a:pPr>
            <a:endParaRPr lang="en-US" sz="2400" dirty="0" smtClean="0"/>
          </a:p>
          <a:p>
            <a:r>
              <a:rPr lang="en-US" sz="2400" b="1" dirty="0" smtClean="0"/>
              <a:t>Gluten</a:t>
            </a:r>
            <a:r>
              <a:rPr lang="en-US" sz="2400" dirty="0" smtClean="0"/>
              <a:t> has been found to trigger auto-immune </a:t>
            </a:r>
            <a:r>
              <a:rPr lang="en-US" sz="2400" b="1" dirty="0" smtClean="0"/>
              <a:t>thyroid antibodies</a:t>
            </a:r>
            <a:r>
              <a:rPr lang="en-US" sz="2400" dirty="0" smtClean="0"/>
              <a:t> and for many triggers inflammation systemically</a:t>
            </a:r>
          </a:p>
          <a:p>
            <a:pPr marL="114300" indent="0">
              <a:buNone/>
            </a:pPr>
            <a:endParaRPr lang="en-US" sz="2400" dirty="0" smtClean="0"/>
          </a:p>
          <a:p>
            <a:r>
              <a:rPr lang="en-US" sz="2400" b="1" dirty="0" smtClean="0"/>
              <a:t>Cow dairy </a:t>
            </a:r>
            <a:r>
              <a:rPr lang="en-US" sz="2400" dirty="0" smtClean="0"/>
              <a:t>has been found to </a:t>
            </a:r>
            <a:r>
              <a:rPr lang="en-US" sz="2400" b="1" dirty="0" smtClean="0"/>
              <a:t>increase </a:t>
            </a:r>
            <a:r>
              <a:rPr lang="en-US" sz="2400" b="1" dirty="0" err="1" smtClean="0"/>
              <a:t>folate</a:t>
            </a:r>
            <a:r>
              <a:rPr lang="en-US" sz="2400" b="1" dirty="0" smtClean="0"/>
              <a:t> receptor blocking and binding antibodies </a:t>
            </a:r>
            <a:r>
              <a:rPr lang="en-US" sz="2400" dirty="0" smtClean="0"/>
              <a:t>(camel milk also does this)</a:t>
            </a:r>
          </a:p>
          <a:p>
            <a:pPr marL="114300" indent="0">
              <a:buNone/>
            </a:pPr>
            <a:endParaRPr lang="en-US" sz="2400" dirty="0" smtClean="0"/>
          </a:p>
          <a:p>
            <a:r>
              <a:rPr lang="en-US" sz="2400" dirty="0" smtClean="0"/>
              <a:t>For most, following a more anti-inflammatory diet avoiding gluten and casein is a good place to start (regardless of what labs do or do not show)</a:t>
            </a:r>
            <a:endParaRPr lang="en-US" sz="2400" dirty="0"/>
          </a:p>
        </p:txBody>
      </p:sp>
      <p:sp>
        <p:nvSpPr>
          <p:cNvPr id="4" name="Footer Placeholder 3"/>
          <p:cNvSpPr>
            <a:spLocks noGrp="1"/>
          </p:cNvSpPr>
          <p:nvPr>
            <p:ph type="ftr" sz="quarter" idx="11"/>
          </p:nvPr>
        </p:nvSpPr>
        <p:spPr/>
        <p:txBody>
          <a:bodyPr/>
          <a:lstStyle/>
          <a:p>
            <a:r>
              <a:rPr lang="en-US" dirty="0" smtClean="0"/>
              <a:t>Amy </a:t>
            </a:r>
            <a:r>
              <a:rPr lang="en-US" dirty="0" err="1" smtClean="0"/>
              <a:t>Derksen</a:t>
            </a:r>
            <a:r>
              <a:rPr lang="en-US" dirty="0" smtClean="0"/>
              <a:t>, ND www.holistichealingarts.org</a:t>
            </a:r>
            <a:endParaRPr lang="en-US" dirty="0"/>
          </a:p>
        </p:txBody>
      </p:sp>
    </p:spTree>
    <p:extLst>
      <p:ext uri="{BB962C8B-B14F-4D97-AF65-F5344CB8AC3E}">
        <p14:creationId xmlns:p14="http://schemas.microsoft.com/office/powerpoint/2010/main" xmlns="" val="41472691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3064484214"/>
              </p:ext>
            </p:extLst>
          </p:nvPr>
        </p:nvGraphicFramePr>
        <p:xfrm>
          <a:off x="457200" y="304800"/>
          <a:ext cx="8229600"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159171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to start???</a:t>
            </a:r>
            <a:endParaRPr lang="en-US" dirty="0"/>
          </a:p>
        </p:txBody>
      </p:sp>
      <p:sp>
        <p:nvSpPr>
          <p:cNvPr id="3" name="Content Placeholder 2"/>
          <p:cNvSpPr>
            <a:spLocks noGrp="1"/>
          </p:cNvSpPr>
          <p:nvPr>
            <p:ph idx="1"/>
          </p:nvPr>
        </p:nvSpPr>
        <p:spPr>
          <a:xfrm>
            <a:off x="228600" y="1295400"/>
            <a:ext cx="8077200" cy="5105400"/>
          </a:xfrm>
        </p:spPr>
        <p:txBody>
          <a:bodyPr>
            <a:noAutofit/>
          </a:bodyPr>
          <a:lstStyle/>
          <a:p>
            <a:pPr>
              <a:lnSpc>
                <a:spcPct val="150000"/>
              </a:lnSpc>
            </a:pPr>
            <a:r>
              <a:rPr lang="en-US" sz="2000" dirty="0" smtClean="0"/>
              <a:t>Clean up the diet</a:t>
            </a:r>
          </a:p>
          <a:p>
            <a:pPr>
              <a:lnSpc>
                <a:spcPct val="150000"/>
              </a:lnSpc>
            </a:pPr>
            <a:r>
              <a:rPr lang="en-US" sz="2000" dirty="0" smtClean="0"/>
              <a:t>Reducing stress levels at home</a:t>
            </a:r>
          </a:p>
          <a:p>
            <a:pPr>
              <a:lnSpc>
                <a:spcPct val="150000"/>
              </a:lnSpc>
            </a:pPr>
            <a:r>
              <a:rPr lang="en-US" sz="2000" dirty="0" smtClean="0"/>
              <a:t>Reducing toxic exposures and EMR’s</a:t>
            </a:r>
          </a:p>
          <a:p>
            <a:pPr>
              <a:lnSpc>
                <a:spcPct val="150000"/>
              </a:lnSpc>
            </a:pPr>
            <a:r>
              <a:rPr lang="en-US" sz="2000" dirty="0" smtClean="0"/>
              <a:t>Getting a baseline nutritional protocol going- omega 3’s, </a:t>
            </a:r>
            <a:r>
              <a:rPr lang="en-US" sz="2000" dirty="0" err="1" smtClean="0"/>
              <a:t>vit</a:t>
            </a:r>
            <a:r>
              <a:rPr lang="en-US" sz="2000" dirty="0" smtClean="0"/>
              <a:t> D, minerals, probiotics</a:t>
            </a:r>
          </a:p>
          <a:p>
            <a:pPr>
              <a:lnSpc>
                <a:spcPct val="150000"/>
              </a:lnSpc>
            </a:pPr>
            <a:r>
              <a:rPr lang="en-US" sz="2000" dirty="0" smtClean="0"/>
              <a:t>Make sure there is adequate fluid intake</a:t>
            </a:r>
          </a:p>
          <a:p>
            <a:pPr>
              <a:lnSpc>
                <a:spcPct val="150000"/>
              </a:lnSpc>
            </a:pPr>
            <a:r>
              <a:rPr lang="en-US" sz="2000" dirty="0" smtClean="0"/>
              <a:t>Tools like regulation thermography (</a:t>
            </a:r>
            <a:r>
              <a:rPr lang="en-US" sz="2000" dirty="0" smtClean="0">
                <a:hlinkClick r:id="rId2"/>
              </a:rPr>
              <a:t>www.alfavue.com</a:t>
            </a:r>
            <a:r>
              <a:rPr lang="en-US" sz="2000" dirty="0" smtClean="0"/>
              <a:t>), </a:t>
            </a:r>
            <a:r>
              <a:rPr lang="en-US" sz="2000" dirty="0" err="1" smtClean="0"/>
              <a:t>Zyto</a:t>
            </a:r>
            <a:r>
              <a:rPr lang="en-US" sz="2000" dirty="0" smtClean="0"/>
              <a:t>/</a:t>
            </a:r>
            <a:r>
              <a:rPr lang="en-US" sz="2000" dirty="0" err="1" smtClean="0"/>
              <a:t>Asyra</a:t>
            </a:r>
            <a:r>
              <a:rPr lang="en-US" sz="2000" dirty="0" smtClean="0"/>
              <a:t>, Autonomic Response testing  (</a:t>
            </a:r>
            <a:r>
              <a:rPr lang="en-US" sz="2000" dirty="0" smtClean="0">
                <a:hlinkClick r:id="rId3"/>
              </a:rPr>
              <a:t>www.klinghardtacademy.com</a:t>
            </a:r>
            <a:r>
              <a:rPr lang="en-US" sz="2000" dirty="0" smtClean="0"/>
              <a:t>) and others can help point you in the right direction</a:t>
            </a:r>
          </a:p>
          <a:p>
            <a:pPr>
              <a:lnSpc>
                <a:spcPct val="150000"/>
              </a:lnSpc>
            </a:pPr>
            <a:r>
              <a:rPr lang="en-US" sz="2000" dirty="0" smtClean="0"/>
              <a:t>Labs can also be very helpful to establish toxic or microbial burdens or underlying deficiencies</a:t>
            </a:r>
            <a:endParaRPr lang="en-US" sz="2000"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Support the organs of elimination</a:t>
            </a:r>
            <a:endParaRPr lang="en-US" dirty="0"/>
          </a:p>
        </p:txBody>
      </p:sp>
      <p:sp>
        <p:nvSpPr>
          <p:cNvPr id="3" name="Content Placeholder 2"/>
          <p:cNvSpPr>
            <a:spLocks noGrp="1"/>
          </p:cNvSpPr>
          <p:nvPr>
            <p:ph idx="1"/>
          </p:nvPr>
        </p:nvSpPr>
        <p:spPr/>
        <p:txBody>
          <a:bodyPr>
            <a:normAutofit/>
          </a:bodyPr>
          <a:lstStyle/>
          <a:p>
            <a:r>
              <a:rPr lang="en-US" sz="2400" dirty="0" smtClean="0"/>
              <a:t>Before doing any anti-microbial or metal treatments, you absolutely have to </a:t>
            </a:r>
            <a:r>
              <a:rPr lang="en-US" sz="2400" b="1" dirty="0" smtClean="0">
                <a:solidFill>
                  <a:srgbClr val="7030A0"/>
                </a:solidFill>
              </a:rPr>
              <a:t>support the </a:t>
            </a:r>
            <a:r>
              <a:rPr lang="en-US" sz="2400" b="1" dirty="0" err="1" smtClean="0">
                <a:solidFill>
                  <a:srgbClr val="7030A0"/>
                </a:solidFill>
              </a:rPr>
              <a:t>detox</a:t>
            </a:r>
            <a:r>
              <a:rPr lang="en-US" sz="2400" b="1" dirty="0" smtClean="0">
                <a:solidFill>
                  <a:srgbClr val="7030A0"/>
                </a:solidFill>
              </a:rPr>
              <a:t> organs</a:t>
            </a:r>
            <a:r>
              <a:rPr lang="en-US" sz="2400" dirty="0" smtClean="0"/>
              <a:t>: </a:t>
            </a:r>
          </a:p>
          <a:p>
            <a:pPr>
              <a:buNone/>
            </a:pPr>
            <a:r>
              <a:rPr lang="en-US" sz="2400" dirty="0" smtClean="0"/>
              <a:t>	- Kidneys</a:t>
            </a:r>
          </a:p>
          <a:p>
            <a:pPr>
              <a:buNone/>
            </a:pPr>
            <a:r>
              <a:rPr lang="en-US" sz="2400" dirty="0" smtClean="0"/>
              <a:t>	- Liver</a:t>
            </a:r>
          </a:p>
          <a:p>
            <a:pPr>
              <a:buNone/>
            </a:pPr>
            <a:r>
              <a:rPr lang="en-US" sz="2400" dirty="0" smtClean="0"/>
              <a:t>	- gut</a:t>
            </a:r>
          </a:p>
          <a:p>
            <a:pPr>
              <a:buNone/>
            </a:pPr>
            <a:r>
              <a:rPr lang="en-US" sz="2400" dirty="0" smtClean="0"/>
              <a:t>	- skin/lymph</a:t>
            </a:r>
          </a:p>
          <a:p>
            <a:pPr>
              <a:buNone/>
            </a:pPr>
            <a:endParaRPr lang="en-US" sz="2400" dirty="0" smtClean="0"/>
          </a:p>
          <a:p>
            <a:r>
              <a:rPr lang="en-US" sz="2400" dirty="0" smtClean="0"/>
              <a:t>Never do more killing or metal mobilizing than what the body  can eliminate!</a:t>
            </a:r>
          </a:p>
          <a:p>
            <a:pPr>
              <a:buNone/>
            </a:pPr>
            <a:endParaRPr lang="en-US" dirty="0" smtClean="0"/>
          </a:p>
          <a:p>
            <a:pPr>
              <a:buNone/>
            </a:pPr>
            <a:r>
              <a:rPr lang="en-US" dirty="0"/>
              <a:t>	</a:t>
            </a:r>
            <a:endParaRPr lang="en-US" dirty="0" smtClean="0"/>
          </a:p>
          <a:p>
            <a:pPr>
              <a:buNone/>
            </a:pP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768360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304800" y="1039812"/>
            <a:ext cx="8229600" cy="865188"/>
          </a:xfrm>
        </p:spPr>
        <p:txBody>
          <a:bodyPr>
            <a:normAutofit fontScale="90000"/>
          </a:bodyPr>
          <a:lstStyle/>
          <a:p>
            <a:pPr eaLnBrk="1" hangingPunct="1"/>
            <a:r>
              <a:rPr lang="en-US" sz="4000" dirty="0" smtClean="0"/>
              <a:t>Supporting the Kidneys</a:t>
            </a:r>
            <a:br>
              <a:rPr lang="en-US" sz="4000" dirty="0" smtClean="0"/>
            </a:br>
            <a:r>
              <a:rPr lang="en-US" sz="2000" dirty="0" smtClean="0"/>
              <a:t>This organ is an absolute must to support if you are chelating metals!!!</a:t>
            </a:r>
            <a:r>
              <a:rPr lang="en-US" sz="4000" dirty="0" smtClean="0"/>
              <a:t/>
            </a:r>
            <a:br>
              <a:rPr lang="en-US" sz="4000" dirty="0" smtClean="0"/>
            </a:br>
            <a:endParaRPr lang="en-US" sz="4000" dirty="0" smtClean="0"/>
          </a:p>
        </p:txBody>
      </p:sp>
      <p:sp>
        <p:nvSpPr>
          <p:cNvPr id="56323" name="Rectangle 3"/>
          <p:cNvSpPr>
            <a:spLocks noGrp="1" noChangeArrowheads="1"/>
          </p:cNvSpPr>
          <p:nvPr>
            <p:ph idx="1"/>
          </p:nvPr>
        </p:nvSpPr>
        <p:spPr>
          <a:xfrm>
            <a:off x="0" y="1600200"/>
            <a:ext cx="8839200" cy="5486400"/>
          </a:xfrm>
        </p:spPr>
        <p:txBody>
          <a:bodyPr/>
          <a:lstStyle/>
          <a:p>
            <a:pPr eaLnBrk="1" hangingPunct="1"/>
            <a:endParaRPr lang="en-US" sz="2800" dirty="0" smtClean="0"/>
          </a:p>
          <a:p>
            <a:pPr lvl="1" eaLnBrk="1" hangingPunct="1"/>
            <a:r>
              <a:rPr lang="en-US" sz="2400" b="1" dirty="0" err="1" smtClean="0"/>
              <a:t>Renelix</a:t>
            </a:r>
            <a:r>
              <a:rPr lang="en-US" sz="2400" b="1" dirty="0" smtClean="0"/>
              <a:t> </a:t>
            </a:r>
            <a:r>
              <a:rPr lang="en-US" sz="2400" dirty="0" smtClean="0"/>
              <a:t>by </a:t>
            </a:r>
            <a:r>
              <a:rPr lang="en-US" sz="2400" dirty="0" err="1" smtClean="0"/>
              <a:t>Pekana</a:t>
            </a:r>
            <a:r>
              <a:rPr lang="en-US" sz="2400" dirty="0" smtClean="0"/>
              <a:t> (or similar drainage remedy)</a:t>
            </a:r>
          </a:p>
          <a:p>
            <a:pPr lvl="1" eaLnBrk="1" hangingPunct="1"/>
            <a:r>
              <a:rPr lang="en-US" sz="2400" b="1" dirty="0" err="1" smtClean="0"/>
              <a:t>Unda</a:t>
            </a:r>
            <a:r>
              <a:rPr lang="en-US" sz="2400" b="1" dirty="0" smtClean="0"/>
              <a:t> 243</a:t>
            </a:r>
          </a:p>
          <a:p>
            <a:pPr lvl="1" eaLnBrk="1" hangingPunct="1"/>
            <a:r>
              <a:rPr lang="en-US" sz="2400" b="1" dirty="0" smtClean="0"/>
              <a:t>Electrolytes</a:t>
            </a:r>
            <a:r>
              <a:rPr lang="en-US" sz="2400" dirty="0" smtClean="0"/>
              <a:t> added to all fluids</a:t>
            </a:r>
          </a:p>
          <a:p>
            <a:pPr lvl="1" eaLnBrk="1" hangingPunct="1"/>
            <a:r>
              <a:rPr lang="en-US" sz="2400" dirty="0" err="1" smtClean="0"/>
              <a:t>Nestmann</a:t>
            </a:r>
            <a:r>
              <a:rPr lang="en-US" sz="2400" dirty="0" smtClean="0"/>
              <a:t> </a:t>
            </a:r>
            <a:r>
              <a:rPr lang="en-US" sz="2400" b="1" dirty="0" err="1" smtClean="0"/>
              <a:t>Solidago</a:t>
            </a:r>
            <a:r>
              <a:rPr lang="en-US" sz="2400" dirty="0" smtClean="0"/>
              <a:t> tincture</a:t>
            </a:r>
          </a:p>
          <a:p>
            <a:pPr lvl="1" eaLnBrk="1" hangingPunct="1"/>
            <a:r>
              <a:rPr lang="en-US" sz="2400" b="1" dirty="0" smtClean="0"/>
              <a:t>Acupuncture/ Neural therapy (Heel </a:t>
            </a:r>
            <a:r>
              <a:rPr lang="en-US" sz="2400" b="1" dirty="0" err="1" smtClean="0"/>
              <a:t>Solidago</a:t>
            </a:r>
            <a:r>
              <a:rPr lang="en-US" sz="2400" b="1" dirty="0" smtClean="0"/>
              <a:t>/procaine)</a:t>
            </a:r>
          </a:p>
          <a:p>
            <a:pPr lvl="1" eaLnBrk="1" hangingPunct="1"/>
            <a:r>
              <a:rPr lang="en-US" sz="2400" dirty="0" smtClean="0"/>
              <a:t>Tapping on K27 whenever taking supplements</a:t>
            </a:r>
          </a:p>
          <a:p>
            <a:pPr lvl="1" eaLnBrk="1" hangingPunct="1"/>
            <a:r>
              <a:rPr lang="en-US" sz="2400" b="1" dirty="0" smtClean="0"/>
              <a:t>Cilantro </a:t>
            </a:r>
            <a:r>
              <a:rPr lang="en-US" sz="2400" dirty="0" smtClean="0"/>
              <a:t>rubbed </a:t>
            </a:r>
            <a:r>
              <a:rPr lang="en-US" sz="2400" b="1" dirty="0" smtClean="0"/>
              <a:t>topically</a:t>
            </a:r>
            <a:r>
              <a:rPr lang="en-US" sz="2400" dirty="0" smtClean="0"/>
              <a:t> over the kidneys (metals)</a:t>
            </a:r>
          </a:p>
          <a:p>
            <a:pPr lvl="1" eaLnBrk="1" hangingPunct="1">
              <a:buFontTx/>
              <a:buNone/>
            </a:pPr>
            <a:endParaRPr lang="en-US" sz="2400" dirty="0" smtClean="0"/>
          </a:p>
          <a:p>
            <a:pPr lvl="1" eaLnBrk="1" hangingPunct="1">
              <a:buFontTx/>
              <a:buNone/>
            </a:pPr>
            <a:endParaRPr lang="en-US" sz="24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Electrolyte Drink</a:t>
            </a:r>
          </a:p>
        </p:txBody>
      </p:sp>
      <p:sp>
        <p:nvSpPr>
          <p:cNvPr id="3" name="Content Placeholder 2"/>
          <p:cNvSpPr>
            <a:spLocks noGrp="1"/>
          </p:cNvSpPr>
          <p:nvPr>
            <p:ph idx="1"/>
          </p:nvPr>
        </p:nvSpPr>
        <p:spPr/>
        <p:txBody>
          <a:bodyPr>
            <a:normAutofit/>
          </a:bodyPr>
          <a:lstStyle/>
          <a:p>
            <a:r>
              <a:rPr lang="en-US" dirty="0"/>
              <a:t>Rehydrate the cells to restore better </a:t>
            </a:r>
            <a:r>
              <a:rPr lang="en-US" dirty="0" smtClean="0"/>
              <a:t>function</a:t>
            </a:r>
          </a:p>
          <a:p>
            <a:r>
              <a:rPr lang="en-US" dirty="0" smtClean="0"/>
              <a:t>Consider the </a:t>
            </a:r>
            <a:r>
              <a:rPr lang="en-US" b="1" dirty="0" err="1" smtClean="0"/>
              <a:t>BioPure</a:t>
            </a:r>
            <a:r>
              <a:rPr lang="en-US" b="1" dirty="0" smtClean="0"/>
              <a:t> Matrix Electrolytes or </a:t>
            </a:r>
            <a:r>
              <a:rPr lang="en-US" b="1" dirty="0" err="1" smtClean="0"/>
              <a:t>ELyte</a:t>
            </a:r>
            <a:r>
              <a:rPr lang="en-US" dirty="0" smtClean="0"/>
              <a:t>- 1-2 capfuls/Liter of water</a:t>
            </a:r>
          </a:p>
          <a:p>
            <a:r>
              <a:rPr lang="en-US" dirty="0" smtClean="0"/>
              <a:t>Newer research seems to show that potassium-based salts and adding a source of glucose helps the cells actually get hydrated</a:t>
            </a:r>
          </a:p>
          <a:p>
            <a:r>
              <a:rPr lang="en-US" dirty="0" smtClean="0"/>
              <a:t>If following the recipes to make your own, start </a:t>
            </a:r>
            <a:r>
              <a:rPr lang="en-US" dirty="0"/>
              <a:t>with ½ cup daily and increase </a:t>
            </a:r>
            <a:r>
              <a:rPr lang="en-US" dirty="0" smtClean="0"/>
              <a:t>gradually</a:t>
            </a:r>
          </a:p>
          <a:p>
            <a:r>
              <a:rPr lang="en-US" dirty="0" smtClean="0"/>
              <a:t>This alone can stimulate a detox reaction</a:t>
            </a:r>
          </a:p>
          <a:p>
            <a:r>
              <a:rPr lang="en-US" dirty="0" smtClean="0"/>
              <a:t>Fluid intake of water should be at least ½ of your body weight (</a:t>
            </a:r>
            <a:r>
              <a:rPr lang="en-US" dirty="0" err="1" smtClean="0"/>
              <a:t>lbs</a:t>
            </a:r>
            <a:r>
              <a:rPr lang="en-US" dirty="0" smtClean="0"/>
              <a:t>) in ounces</a:t>
            </a:r>
            <a:endParaRPr lang="en-US" dirty="0"/>
          </a:p>
        </p:txBody>
      </p:sp>
    </p:spTree>
    <p:extLst>
      <p:ext uri="{BB962C8B-B14F-4D97-AF65-F5344CB8AC3E}">
        <p14:creationId xmlns:p14="http://schemas.microsoft.com/office/powerpoint/2010/main" xmlns="" val="18594389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Electrolyte Recipes</a:t>
            </a:r>
            <a:br>
              <a:rPr lang="en-US" dirty="0" smtClean="0"/>
            </a:br>
            <a:r>
              <a:rPr lang="en-US" sz="1800" dirty="0" smtClean="0"/>
              <a:t>(special thanks to Catharine </a:t>
            </a:r>
            <a:r>
              <a:rPr lang="en-US" sz="1800" dirty="0" err="1" smtClean="0"/>
              <a:t>Tamaro</a:t>
            </a:r>
            <a:r>
              <a:rPr lang="en-US" sz="1800" dirty="0" smtClean="0"/>
              <a:t> )</a:t>
            </a:r>
            <a:endParaRPr lang="en-US" sz="1800" dirty="0"/>
          </a:p>
        </p:txBody>
      </p:sp>
      <p:sp>
        <p:nvSpPr>
          <p:cNvPr id="3" name="Content Placeholder 2"/>
          <p:cNvSpPr>
            <a:spLocks noGrp="1"/>
          </p:cNvSpPr>
          <p:nvPr>
            <p:ph idx="1"/>
          </p:nvPr>
        </p:nvSpPr>
        <p:spPr>
          <a:xfrm>
            <a:off x="457200" y="1600200"/>
            <a:ext cx="8229600" cy="4876800"/>
          </a:xfrm>
        </p:spPr>
        <p:txBody>
          <a:bodyPr>
            <a:normAutofit/>
          </a:bodyPr>
          <a:lstStyle/>
          <a:p>
            <a:pPr>
              <a:buNone/>
            </a:pPr>
            <a:r>
              <a:rPr lang="en-US" u="sng" dirty="0"/>
              <a:t>If Using Honey</a:t>
            </a:r>
            <a:r>
              <a:rPr lang="en-US" dirty="0"/>
              <a:t>: </a:t>
            </a:r>
            <a:endParaRPr lang="en-US" dirty="0" smtClean="0"/>
          </a:p>
          <a:p>
            <a:pPr>
              <a:buNone/>
            </a:pPr>
            <a:endParaRPr lang="en-US" dirty="0"/>
          </a:p>
          <a:p>
            <a:r>
              <a:rPr lang="en-US" dirty="0"/>
              <a:t>2 tablespoons honey </a:t>
            </a:r>
          </a:p>
          <a:p>
            <a:r>
              <a:rPr lang="en-US" dirty="0"/>
              <a:t>1 quart water </a:t>
            </a:r>
          </a:p>
          <a:p>
            <a:r>
              <a:rPr lang="en-US" dirty="0"/>
              <a:t>¼ teaspoon baking soda (sodium bicarbonate) </a:t>
            </a:r>
          </a:p>
          <a:p>
            <a:r>
              <a:rPr lang="en-US" dirty="0"/>
              <a:t>¼ teaspoon NOW Foods® Potassium Chloride* </a:t>
            </a:r>
            <a:endParaRPr lang="en-US" dirty="0" smtClean="0"/>
          </a:p>
          <a:p>
            <a:pPr>
              <a:buNone/>
            </a:pPr>
            <a:endParaRPr lang="en-US" dirty="0"/>
          </a:p>
          <a:p>
            <a:pPr algn="ctr">
              <a:buNone/>
            </a:pPr>
            <a:r>
              <a:rPr lang="en-US" dirty="0"/>
              <a:t>or </a:t>
            </a:r>
          </a:p>
          <a:p>
            <a:r>
              <a:rPr lang="en-US" dirty="0"/>
              <a:t>2 tablespoons honey </a:t>
            </a:r>
          </a:p>
          <a:p>
            <a:r>
              <a:rPr lang="en-US" dirty="0"/>
              <a:t>1 quart water </a:t>
            </a:r>
          </a:p>
          <a:p>
            <a:r>
              <a:rPr lang="en-US" dirty="0"/>
              <a:t>2-3 capsules </a:t>
            </a:r>
            <a:r>
              <a:rPr lang="en-US" dirty="0" err="1"/>
              <a:t>Klaire</a:t>
            </a:r>
            <a:r>
              <a:rPr lang="en-US" dirty="0"/>
              <a:t> Labs™ Bi-</a:t>
            </a:r>
            <a:r>
              <a:rPr lang="en-US" dirty="0" err="1"/>
              <a:t>Carb</a:t>
            </a:r>
            <a:r>
              <a:rPr lang="en-US" dirty="0"/>
              <a:t> Formula </a:t>
            </a:r>
          </a:p>
          <a:p>
            <a:r>
              <a:rPr lang="en-US" dirty="0"/>
              <a:t>¼ teaspoon Morton </a:t>
            </a:r>
            <a:r>
              <a:rPr lang="en-US" dirty="0" err="1"/>
              <a:t>Lite</a:t>
            </a:r>
            <a:r>
              <a:rPr lang="en-US" dirty="0"/>
              <a:t> Salt® </a:t>
            </a:r>
          </a:p>
          <a:p>
            <a:endParaRPr lang="en-US" dirty="0"/>
          </a:p>
        </p:txBody>
      </p:sp>
    </p:spTree>
    <p:extLst>
      <p:ext uri="{BB962C8B-B14F-4D97-AF65-F5344CB8AC3E}">
        <p14:creationId xmlns:p14="http://schemas.microsoft.com/office/powerpoint/2010/main" xmlns="" val="27608482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Electrolyte Recipes</a:t>
            </a:r>
            <a:endParaRPr lang="en-US" dirty="0"/>
          </a:p>
        </p:txBody>
      </p:sp>
      <p:sp>
        <p:nvSpPr>
          <p:cNvPr id="3" name="Content Placeholder 2"/>
          <p:cNvSpPr>
            <a:spLocks noGrp="1"/>
          </p:cNvSpPr>
          <p:nvPr>
            <p:ph idx="1"/>
          </p:nvPr>
        </p:nvSpPr>
        <p:spPr>
          <a:xfrm>
            <a:off x="457200" y="1600200"/>
            <a:ext cx="8229600" cy="4800600"/>
          </a:xfrm>
        </p:spPr>
        <p:txBody>
          <a:bodyPr>
            <a:normAutofit lnSpcReduction="10000"/>
          </a:bodyPr>
          <a:lstStyle/>
          <a:p>
            <a:pPr>
              <a:buNone/>
            </a:pPr>
            <a:r>
              <a:rPr lang="en-US" u="sng" dirty="0"/>
              <a:t>If Using Grape Juice</a:t>
            </a:r>
            <a:r>
              <a:rPr lang="en-US" dirty="0"/>
              <a:t>: </a:t>
            </a:r>
            <a:endParaRPr lang="en-US" dirty="0" smtClean="0"/>
          </a:p>
          <a:p>
            <a:pPr>
              <a:buNone/>
            </a:pPr>
            <a:endParaRPr lang="en-US" dirty="0"/>
          </a:p>
          <a:p>
            <a:r>
              <a:rPr lang="en-US" dirty="0"/>
              <a:t>⅔ cup pure grape juice </a:t>
            </a:r>
          </a:p>
          <a:p>
            <a:r>
              <a:rPr lang="en-US" dirty="0"/>
              <a:t>3-⅓ cups water (to make one quart liquid) </a:t>
            </a:r>
          </a:p>
          <a:p>
            <a:r>
              <a:rPr lang="en-US" dirty="0"/>
              <a:t>¼ teaspoon baking soda (sodium bicarbonate) </a:t>
            </a:r>
          </a:p>
          <a:p>
            <a:r>
              <a:rPr lang="en-US" dirty="0"/>
              <a:t>¼ teaspoon NOW Foods® Potassium Chloride* </a:t>
            </a:r>
            <a:endParaRPr lang="en-US" dirty="0" smtClean="0"/>
          </a:p>
          <a:p>
            <a:pPr>
              <a:buNone/>
            </a:pPr>
            <a:endParaRPr lang="en-US" dirty="0"/>
          </a:p>
          <a:p>
            <a:pPr algn="ctr">
              <a:buNone/>
            </a:pPr>
            <a:r>
              <a:rPr lang="en-US" dirty="0"/>
              <a:t>or </a:t>
            </a:r>
          </a:p>
          <a:p>
            <a:r>
              <a:rPr lang="en-US" dirty="0"/>
              <a:t>⅔ cup pure grape juice </a:t>
            </a:r>
          </a:p>
          <a:p>
            <a:r>
              <a:rPr lang="en-US" dirty="0"/>
              <a:t>3-⅓ cups water (to make one quart liquid) </a:t>
            </a:r>
          </a:p>
          <a:p>
            <a:r>
              <a:rPr lang="en-US" dirty="0"/>
              <a:t>2-3 capsules </a:t>
            </a:r>
            <a:r>
              <a:rPr lang="en-US" dirty="0" err="1"/>
              <a:t>Klaire</a:t>
            </a:r>
            <a:r>
              <a:rPr lang="en-US" dirty="0"/>
              <a:t> Labs™ Bi-</a:t>
            </a:r>
            <a:r>
              <a:rPr lang="en-US" dirty="0" err="1"/>
              <a:t>Carb</a:t>
            </a:r>
            <a:r>
              <a:rPr lang="en-US" dirty="0"/>
              <a:t> Formula </a:t>
            </a:r>
          </a:p>
          <a:p>
            <a:r>
              <a:rPr lang="en-US" dirty="0"/>
              <a:t>¼ teaspoon Morton </a:t>
            </a:r>
            <a:r>
              <a:rPr lang="en-US" dirty="0" err="1"/>
              <a:t>Lite</a:t>
            </a:r>
            <a:r>
              <a:rPr lang="en-US" dirty="0"/>
              <a:t> Salt® </a:t>
            </a:r>
          </a:p>
          <a:p>
            <a:endParaRPr lang="en-US" dirty="0"/>
          </a:p>
        </p:txBody>
      </p:sp>
    </p:spTree>
    <p:extLst>
      <p:ext uri="{BB962C8B-B14F-4D97-AF65-F5344CB8AC3E}">
        <p14:creationId xmlns:p14="http://schemas.microsoft.com/office/powerpoint/2010/main" xmlns="" val="20280262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Electrolyte Recipes</a:t>
            </a:r>
            <a:endParaRPr lang="en-US" dirty="0"/>
          </a:p>
        </p:txBody>
      </p:sp>
      <p:sp>
        <p:nvSpPr>
          <p:cNvPr id="3" name="Content Placeholder 2"/>
          <p:cNvSpPr>
            <a:spLocks noGrp="1"/>
          </p:cNvSpPr>
          <p:nvPr>
            <p:ph idx="1"/>
          </p:nvPr>
        </p:nvSpPr>
        <p:spPr/>
        <p:txBody>
          <a:bodyPr>
            <a:normAutofit/>
          </a:bodyPr>
          <a:lstStyle/>
          <a:p>
            <a:pPr>
              <a:buNone/>
            </a:pPr>
            <a:r>
              <a:rPr lang="en-US" u="sng" dirty="0"/>
              <a:t>If Using Young Coconut Water</a:t>
            </a:r>
            <a:r>
              <a:rPr lang="en-US" dirty="0"/>
              <a:t>: </a:t>
            </a:r>
            <a:endParaRPr lang="en-US" dirty="0" smtClean="0"/>
          </a:p>
          <a:p>
            <a:pPr>
              <a:buNone/>
            </a:pPr>
            <a:endParaRPr lang="en-US" dirty="0"/>
          </a:p>
          <a:p>
            <a:r>
              <a:rPr lang="en-US" sz="2800" dirty="0"/>
              <a:t>2 cups young coconut water </a:t>
            </a:r>
          </a:p>
          <a:p>
            <a:r>
              <a:rPr lang="en-US" sz="2800" dirty="0"/>
              <a:t>2 cups water (to make one quart liquid) </a:t>
            </a:r>
          </a:p>
          <a:p>
            <a:r>
              <a:rPr lang="en-US" sz="2800" dirty="0"/>
              <a:t>¼ teaspoon baking soda (sodium bicarbonate) </a:t>
            </a:r>
          </a:p>
          <a:p>
            <a:r>
              <a:rPr lang="en-US" sz="2800" dirty="0"/>
              <a:t>¼ teaspoon salt </a:t>
            </a:r>
            <a:endParaRPr lang="en-US" sz="2800" dirty="0" smtClean="0"/>
          </a:p>
          <a:p>
            <a:pPr>
              <a:buNone/>
            </a:pPr>
            <a:endParaRPr lang="en-US" sz="2800" dirty="0"/>
          </a:p>
          <a:p>
            <a:pPr>
              <a:buNone/>
            </a:pPr>
            <a:r>
              <a:rPr lang="en-US" sz="2200" dirty="0"/>
              <a:t>*NOW Foods® Potassium Chloride* is available from a number of online vendors including </a:t>
            </a:r>
            <a:r>
              <a:rPr lang="en-US" sz="2200" u="sng" dirty="0"/>
              <a:t>www.iherb.com</a:t>
            </a:r>
            <a:r>
              <a:rPr lang="en-US" sz="2200" dirty="0"/>
              <a:t>. </a:t>
            </a:r>
            <a:r>
              <a:rPr lang="en-US" sz="2200" dirty="0" err="1"/>
              <a:t>Klaire</a:t>
            </a:r>
            <a:r>
              <a:rPr lang="en-US" sz="2200" dirty="0"/>
              <a:t> Labs™ Bi-</a:t>
            </a:r>
            <a:r>
              <a:rPr lang="en-US" sz="2200" dirty="0" err="1"/>
              <a:t>Carb</a:t>
            </a:r>
            <a:r>
              <a:rPr lang="en-US" sz="2200" dirty="0"/>
              <a:t> Formula is available online from sources including </a:t>
            </a:r>
            <a:r>
              <a:rPr lang="en-US" sz="2200" u="sng" dirty="0">
                <a:hlinkClick r:id="rId2"/>
              </a:rPr>
              <a:t>www.professionalsupplementcenter</a:t>
            </a:r>
            <a:endParaRPr lang="en-US" sz="2200" dirty="0"/>
          </a:p>
          <a:p>
            <a:endParaRPr lang="en-US" dirty="0"/>
          </a:p>
        </p:txBody>
      </p:sp>
    </p:spTree>
    <p:extLst>
      <p:ext uri="{BB962C8B-B14F-4D97-AF65-F5344CB8AC3E}">
        <p14:creationId xmlns:p14="http://schemas.microsoft.com/office/powerpoint/2010/main" xmlns="" val="28773696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52400" y="-26987"/>
            <a:ext cx="8991600" cy="1855787"/>
          </a:xfrm>
        </p:spPr>
        <p:txBody>
          <a:bodyPr/>
          <a:lstStyle/>
          <a:p>
            <a:pPr eaLnBrk="1" hangingPunct="1"/>
            <a:r>
              <a:rPr lang="en-US" sz="4000" dirty="0" smtClean="0"/>
              <a:t>Liver Support</a:t>
            </a:r>
            <a:r>
              <a:rPr lang="en-US" sz="4000" b="1" dirty="0" smtClean="0"/>
              <a:t/>
            </a:r>
            <a:br>
              <a:rPr lang="en-US" sz="4000" b="1" dirty="0" smtClean="0"/>
            </a:br>
            <a:r>
              <a:rPr lang="en-US" sz="2000" i="1" dirty="0" smtClean="0"/>
              <a:t>(Suspect this </a:t>
            </a:r>
            <a:r>
              <a:rPr lang="en-US" sz="2000" i="1" dirty="0"/>
              <a:t> </a:t>
            </a:r>
            <a:r>
              <a:rPr lang="en-US" sz="2000" i="1" dirty="0" smtClean="0"/>
              <a:t>with sluggish bowels and in general overly sensitive to any treatments)</a:t>
            </a:r>
          </a:p>
        </p:txBody>
      </p:sp>
      <p:sp>
        <p:nvSpPr>
          <p:cNvPr id="58371" name="Rectangle 3"/>
          <p:cNvSpPr>
            <a:spLocks noGrp="1" noChangeArrowheads="1"/>
          </p:cNvSpPr>
          <p:nvPr>
            <p:ph idx="1"/>
          </p:nvPr>
        </p:nvSpPr>
        <p:spPr>
          <a:xfrm>
            <a:off x="-228600" y="1371600"/>
            <a:ext cx="9448800" cy="5410200"/>
          </a:xfrm>
        </p:spPr>
        <p:txBody>
          <a:bodyPr>
            <a:normAutofit/>
          </a:bodyPr>
          <a:lstStyle/>
          <a:p>
            <a:pPr lvl="1" eaLnBrk="1" hangingPunct="1">
              <a:lnSpc>
                <a:spcPct val="80000"/>
              </a:lnSpc>
              <a:buNone/>
            </a:pPr>
            <a:endParaRPr lang="en-US" sz="2400" b="1" dirty="0" smtClean="0"/>
          </a:p>
          <a:p>
            <a:pPr lvl="1" eaLnBrk="1" hangingPunct="1"/>
            <a:r>
              <a:rPr lang="en-US" sz="2400" b="1" dirty="0" err="1" smtClean="0"/>
              <a:t>Ultrathistle</a:t>
            </a:r>
            <a:r>
              <a:rPr lang="en-US" sz="2400" dirty="0" smtClean="0"/>
              <a:t> (milk thistle product that is easier to absorb)</a:t>
            </a:r>
          </a:p>
          <a:p>
            <a:pPr lvl="1" eaLnBrk="1" hangingPunct="1"/>
            <a:r>
              <a:rPr lang="en-US" sz="2400" b="1" dirty="0" smtClean="0"/>
              <a:t>Castor oil packs</a:t>
            </a:r>
            <a:r>
              <a:rPr lang="en-US" sz="2400" dirty="0" smtClean="0"/>
              <a:t> over the liver with heat for up to 50 min daily</a:t>
            </a:r>
          </a:p>
          <a:p>
            <a:pPr lvl="1" eaLnBrk="1" hangingPunct="1"/>
            <a:r>
              <a:rPr lang="en-US" sz="2400" b="1" dirty="0" smtClean="0"/>
              <a:t>Coffee enemas or colonics</a:t>
            </a:r>
            <a:r>
              <a:rPr lang="en-US" sz="2400" dirty="0" smtClean="0"/>
              <a:t>, especially when </a:t>
            </a:r>
            <a:r>
              <a:rPr lang="en-US" sz="2400" dirty="0" err="1" smtClean="0"/>
              <a:t>Herxing</a:t>
            </a:r>
            <a:endParaRPr lang="en-US" sz="2400" b="1" dirty="0" smtClean="0"/>
          </a:p>
          <a:p>
            <a:pPr lvl="1" eaLnBrk="1" hangingPunct="1"/>
            <a:r>
              <a:rPr lang="en-US" sz="2400" b="1" dirty="0" smtClean="0"/>
              <a:t>Thorne Liver Cleanse</a:t>
            </a:r>
          </a:p>
          <a:p>
            <a:pPr lvl="1" eaLnBrk="1" hangingPunct="1"/>
            <a:r>
              <a:rPr lang="en-US" sz="2400" b="1" dirty="0" smtClean="0"/>
              <a:t>Acupuncture/Neural Therapy </a:t>
            </a:r>
            <a:r>
              <a:rPr lang="en-US" sz="2400" dirty="0" smtClean="0"/>
              <a:t>(procaine, Heel </a:t>
            </a:r>
            <a:r>
              <a:rPr lang="en-US" sz="2400" dirty="0" err="1" smtClean="0"/>
              <a:t>hepar</a:t>
            </a:r>
            <a:r>
              <a:rPr lang="en-US" sz="2400" dirty="0" smtClean="0"/>
              <a:t>)</a:t>
            </a:r>
          </a:p>
          <a:p>
            <a:pPr lvl="1" eaLnBrk="1" hangingPunct="1"/>
            <a:r>
              <a:rPr lang="en-US" sz="2400" b="1" dirty="0" err="1" smtClean="0"/>
              <a:t>Phosphatidyl</a:t>
            </a:r>
            <a:r>
              <a:rPr lang="en-US" sz="2400" b="1" dirty="0" smtClean="0"/>
              <a:t> Choline </a:t>
            </a:r>
            <a:r>
              <a:rPr lang="en-US" sz="2400" dirty="0" smtClean="0"/>
              <a:t>(oral or IV)</a:t>
            </a:r>
          </a:p>
          <a:p>
            <a:pPr lvl="1" eaLnBrk="1" hangingPunct="1"/>
            <a:r>
              <a:rPr lang="en-US" sz="2400" b="1" dirty="0" smtClean="0"/>
              <a:t>Glutathione </a:t>
            </a:r>
            <a:r>
              <a:rPr lang="en-US" sz="2400" dirty="0" smtClean="0"/>
              <a:t>(start slow if they are sensitive)</a:t>
            </a:r>
          </a:p>
          <a:p>
            <a:pPr lvl="1" eaLnBrk="1" hangingPunct="1"/>
            <a:r>
              <a:rPr lang="en-US" sz="2400" b="1" dirty="0" err="1" smtClean="0"/>
              <a:t>Taurine</a:t>
            </a:r>
            <a:endParaRPr lang="en-US" sz="2400" b="1" dirty="0" smtClean="0"/>
          </a:p>
          <a:p>
            <a:pPr lvl="1" eaLnBrk="1" hangingPunct="1"/>
            <a:r>
              <a:rPr lang="en-US" sz="2400" b="1" dirty="0" smtClean="0"/>
              <a:t>Beta Plus or Beta TCP </a:t>
            </a:r>
            <a:r>
              <a:rPr lang="en-US" sz="2400" dirty="0" smtClean="0"/>
              <a:t>by </a:t>
            </a:r>
            <a:r>
              <a:rPr lang="en-US" sz="2400" dirty="0" err="1" smtClean="0"/>
              <a:t>Biotics</a:t>
            </a:r>
            <a:r>
              <a:rPr lang="en-US" sz="2400" dirty="0" smtClean="0"/>
              <a:t> (GB/bile support)</a:t>
            </a:r>
          </a:p>
          <a:p>
            <a:pPr lvl="1"/>
            <a:r>
              <a:rPr lang="en-US" sz="2400" b="1" dirty="0"/>
              <a:t>Liver Life </a:t>
            </a:r>
            <a:r>
              <a:rPr lang="en-US" sz="2400" dirty="0"/>
              <a:t>by </a:t>
            </a:r>
            <a:r>
              <a:rPr lang="en-US" sz="2400" dirty="0" err="1"/>
              <a:t>BioRay</a:t>
            </a:r>
            <a:r>
              <a:rPr lang="en-US" sz="2400" dirty="0"/>
              <a:t> </a:t>
            </a:r>
            <a:r>
              <a:rPr lang="en-US" sz="2400" dirty="0" smtClean="0"/>
              <a:t>or </a:t>
            </a:r>
            <a:r>
              <a:rPr lang="en-US" sz="2400" dirty="0" err="1" smtClean="0"/>
              <a:t>Pekana</a:t>
            </a:r>
            <a:r>
              <a:rPr lang="en-US" sz="2400" dirty="0" smtClean="0"/>
              <a:t> </a:t>
            </a:r>
            <a:r>
              <a:rPr lang="en-US" sz="2400" b="1" dirty="0" err="1" smtClean="0"/>
              <a:t>Mundipur</a:t>
            </a:r>
            <a:endParaRPr lang="en-US" sz="2400" b="1" dirty="0" smtClean="0"/>
          </a:p>
          <a:p>
            <a:pPr lvl="1"/>
            <a:r>
              <a:rPr lang="en-US" sz="2400" dirty="0" smtClean="0"/>
              <a:t>Designs for Health </a:t>
            </a:r>
            <a:r>
              <a:rPr lang="en-US" sz="2400" b="1" dirty="0" smtClean="0"/>
              <a:t>Amino D-</a:t>
            </a:r>
            <a:r>
              <a:rPr lang="en-US" sz="2400" b="1" dirty="0" err="1" smtClean="0"/>
              <a:t>tox</a:t>
            </a:r>
            <a:endParaRPr lang="en-US" sz="2400" b="1" dirty="0" smtClean="0"/>
          </a:p>
          <a:p>
            <a:pPr marL="411480" lvl="1" indent="0">
              <a:lnSpc>
                <a:spcPct val="80000"/>
              </a:lnSpc>
              <a:buNone/>
            </a:pPr>
            <a:endParaRPr lang="en-US" sz="2400" b="1" dirty="0"/>
          </a:p>
          <a:p>
            <a:pPr lvl="1" eaLnBrk="1" hangingPunct="1">
              <a:lnSpc>
                <a:spcPct val="80000"/>
              </a:lnSpc>
            </a:pPr>
            <a:endParaRPr lang="en-US" sz="2400" b="1"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5843393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Don’t forget about the adrenals</a:t>
            </a:r>
            <a:endParaRPr lang="en-US" dirty="0"/>
          </a:p>
        </p:txBody>
      </p:sp>
      <p:sp>
        <p:nvSpPr>
          <p:cNvPr id="3" name="Content Placeholder 2"/>
          <p:cNvSpPr>
            <a:spLocks noGrp="1"/>
          </p:cNvSpPr>
          <p:nvPr>
            <p:ph idx="1"/>
          </p:nvPr>
        </p:nvSpPr>
        <p:spPr/>
        <p:txBody>
          <a:bodyPr>
            <a:normAutofit lnSpcReduction="10000"/>
          </a:bodyPr>
          <a:lstStyle/>
          <a:p>
            <a:r>
              <a:rPr lang="en-US" dirty="0" err="1" smtClean="0"/>
              <a:t>Diagnostechs</a:t>
            </a:r>
            <a:r>
              <a:rPr lang="en-US" dirty="0" smtClean="0"/>
              <a:t> ASI saliva testing is very useful</a:t>
            </a:r>
          </a:p>
          <a:p>
            <a:pPr marL="114300" indent="0">
              <a:buNone/>
            </a:pPr>
            <a:r>
              <a:rPr lang="en-US" u="sng" dirty="0" smtClean="0"/>
              <a:t>My favorite treatments are</a:t>
            </a:r>
            <a:r>
              <a:rPr lang="en-US" dirty="0" smtClean="0"/>
              <a:t>:</a:t>
            </a:r>
          </a:p>
          <a:p>
            <a:pPr lvl="0"/>
            <a:r>
              <a:rPr lang="en-US" dirty="0" err="1"/>
              <a:t>Eleutherococcus</a:t>
            </a:r>
            <a:endParaRPr lang="en-US" dirty="0"/>
          </a:p>
          <a:p>
            <a:pPr lvl="0"/>
            <a:r>
              <a:rPr lang="en-US" dirty="0" err="1"/>
              <a:t>Ashwaganda</a:t>
            </a:r>
            <a:endParaRPr lang="en-US" dirty="0"/>
          </a:p>
          <a:p>
            <a:pPr lvl="0"/>
            <a:r>
              <a:rPr lang="en-US" dirty="0" err="1"/>
              <a:t>Rhodiola</a:t>
            </a:r>
            <a:endParaRPr lang="en-US" dirty="0"/>
          </a:p>
          <a:p>
            <a:pPr lvl="0"/>
            <a:r>
              <a:rPr lang="en-US" dirty="0"/>
              <a:t>Licorice</a:t>
            </a:r>
          </a:p>
          <a:p>
            <a:pPr lvl="0"/>
            <a:r>
              <a:rPr lang="en-US" dirty="0" err="1" smtClean="0"/>
              <a:t>Phosphatidyl</a:t>
            </a:r>
            <a:r>
              <a:rPr lang="en-US" dirty="0" smtClean="0"/>
              <a:t> serine (especially for insomnia or elevated cortisol)</a:t>
            </a:r>
            <a:endParaRPr lang="en-US" dirty="0"/>
          </a:p>
          <a:p>
            <a:pPr lvl="0"/>
            <a:r>
              <a:rPr lang="en-US" dirty="0"/>
              <a:t>DHEA (adults </a:t>
            </a:r>
            <a:r>
              <a:rPr lang="en-US" dirty="0" smtClean="0"/>
              <a:t>only and dose low)</a:t>
            </a:r>
            <a:endParaRPr lang="en-US" dirty="0"/>
          </a:p>
          <a:p>
            <a:pPr lvl="0"/>
            <a:r>
              <a:rPr lang="en-US" dirty="0" smtClean="0"/>
              <a:t>Lifetime Calm and Calmer</a:t>
            </a:r>
            <a:endParaRPr lang="en-US" dirty="0"/>
          </a:p>
          <a:p>
            <a:pPr lvl="0"/>
            <a:r>
              <a:rPr lang="en-US" dirty="0"/>
              <a:t>B vitamins</a:t>
            </a:r>
          </a:p>
          <a:p>
            <a:pPr lvl="0"/>
            <a:r>
              <a:rPr lang="en-US" dirty="0" smtClean="0"/>
              <a:t>Adrenal </a:t>
            </a:r>
            <a:r>
              <a:rPr lang="en-US" dirty="0"/>
              <a:t>Cortex Extracts and </a:t>
            </a:r>
            <a:r>
              <a:rPr lang="en-US" dirty="0" err="1"/>
              <a:t>Glandulars</a:t>
            </a:r>
            <a:r>
              <a:rPr lang="en-US" dirty="0"/>
              <a:t> (avoid the medulla where all the epinephrine is)</a:t>
            </a:r>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828989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Address Constipation</a:t>
            </a:r>
            <a:endParaRPr lang="en-US" dirty="0"/>
          </a:p>
        </p:txBody>
      </p:sp>
      <p:sp>
        <p:nvSpPr>
          <p:cNvPr id="3" name="Content Placeholder 2"/>
          <p:cNvSpPr>
            <a:spLocks noGrp="1"/>
          </p:cNvSpPr>
          <p:nvPr>
            <p:ph idx="1"/>
          </p:nvPr>
        </p:nvSpPr>
        <p:spPr>
          <a:xfrm>
            <a:off x="152400" y="1447800"/>
            <a:ext cx="8229600" cy="5181599"/>
          </a:xfrm>
        </p:spPr>
        <p:txBody>
          <a:bodyPr>
            <a:normAutofit fontScale="92500" lnSpcReduction="10000"/>
          </a:bodyPr>
          <a:lstStyle/>
          <a:p>
            <a:r>
              <a:rPr lang="en-US" sz="2800" b="1" dirty="0" err="1" smtClean="0"/>
              <a:t>vit</a:t>
            </a:r>
            <a:r>
              <a:rPr lang="en-US" sz="2800" b="1" dirty="0" smtClean="0"/>
              <a:t> C</a:t>
            </a:r>
            <a:r>
              <a:rPr lang="en-US" sz="2800" dirty="0" smtClean="0"/>
              <a:t> in </a:t>
            </a:r>
            <a:r>
              <a:rPr lang="en-US" sz="2800" dirty="0" err="1" smtClean="0"/>
              <a:t>freqeunt</a:t>
            </a:r>
            <a:r>
              <a:rPr lang="en-US" sz="2800" dirty="0" smtClean="0"/>
              <a:t> doses </a:t>
            </a:r>
          </a:p>
          <a:p>
            <a:r>
              <a:rPr lang="en-US" sz="2800" dirty="0" smtClean="0"/>
              <a:t>Get enough </a:t>
            </a:r>
            <a:r>
              <a:rPr lang="en-US" sz="2800" b="1" dirty="0" smtClean="0"/>
              <a:t>water</a:t>
            </a:r>
          </a:p>
          <a:p>
            <a:r>
              <a:rPr lang="en-US" sz="2800" b="1" dirty="0" smtClean="0"/>
              <a:t>magnesium citrate or oxide</a:t>
            </a:r>
          </a:p>
          <a:p>
            <a:r>
              <a:rPr lang="en-US" sz="2800" b="1" dirty="0" smtClean="0"/>
              <a:t>JLB</a:t>
            </a:r>
            <a:r>
              <a:rPr lang="en-US" sz="2800" dirty="0" smtClean="0"/>
              <a:t> by New Sun- 2-4 at bedtime</a:t>
            </a:r>
          </a:p>
          <a:p>
            <a:r>
              <a:rPr lang="en-US" sz="2800" b="1" dirty="0" smtClean="0"/>
              <a:t>Aloe</a:t>
            </a:r>
            <a:r>
              <a:rPr lang="en-US" sz="2800" dirty="0" smtClean="0"/>
              <a:t>- I especially like capsules from Priority One</a:t>
            </a:r>
          </a:p>
          <a:p>
            <a:r>
              <a:rPr lang="en-US" sz="2800" b="1" dirty="0" smtClean="0"/>
              <a:t>Address </a:t>
            </a:r>
            <a:r>
              <a:rPr lang="en-US" sz="2800" b="1" dirty="0" err="1" smtClean="0"/>
              <a:t>dysbiosis</a:t>
            </a:r>
            <a:endParaRPr lang="en-US" sz="2800" b="1" dirty="0" smtClean="0"/>
          </a:p>
          <a:p>
            <a:r>
              <a:rPr lang="en-US" sz="2800" b="1" dirty="0" smtClean="0"/>
              <a:t>castor oil packs </a:t>
            </a:r>
            <a:r>
              <a:rPr lang="en-US" sz="2800" dirty="0" smtClean="0"/>
              <a:t>over abdomen</a:t>
            </a:r>
          </a:p>
          <a:p>
            <a:r>
              <a:rPr lang="en-US" sz="2800" b="1" dirty="0" smtClean="0"/>
              <a:t>Colonics </a:t>
            </a:r>
            <a:r>
              <a:rPr lang="en-US" sz="2800" dirty="0" smtClean="0"/>
              <a:t>or</a:t>
            </a:r>
            <a:r>
              <a:rPr lang="en-US" sz="2800" b="1" dirty="0" smtClean="0"/>
              <a:t> enemas</a:t>
            </a:r>
          </a:p>
          <a:p>
            <a:r>
              <a:rPr lang="en-US" sz="2800" dirty="0" smtClean="0"/>
              <a:t>High doses of </a:t>
            </a:r>
            <a:r>
              <a:rPr lang="en-US" sz="2800" b="1" dirty="0" smtClean="0"/>
              <a:t>probiotics</a:t>
            </a:r>
          </a:p>
          <a:p>
            <a:r>
              <a:rPr lang="en-US" sz="2800" b="1" dirty="0" smtClean="0"/>
              <a:t>Rule out food allergies</a:t>
            </a:r>
            <a:r>
              <a:rPr lang="en-US" sz="2800" dirty="0" smtClean="0"/>
              <a:t> (especially dairy)</a:t>
            </a:r>
          </a:p>
          <a:p>
            <a:r>
              <a:rPr lang="en-US" sz="2800" dirty="0" smtClean="0"/>
              <a:t>Digestive </a:t>
            </a:r>
            <a:r>
              <a:rPr lang="en-US" sz="2800" b="1" dirty="0" smtClean="0"/>
              <a:t>enzymes</a:t>
            </a:r>
          </a:p>
          <a:p>
            <a:pPr>
              <a:buNone/>
            </a:pPr>
            <a:endParaRPr lang="en-US" dirty="0" smtClean="0"/>
          </a:p>
          <a:p>
            <a:pPr>
              <a:buNone/>
            </a:pP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968014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57200" y="76200"/>
            <a:ext cx="7620000" cy="1143000"/>
          </a:xfrm>
        </p:spPr>
        <p:txBody>
          <a:bodyPr>
            <a:normAutofit/>
          </a:bodyPr>
          <a:lstStyle/>
          <a:p>
            <a:pPr algn="ctr" eaLnBrk="1" hangingPunct="1"/>
            <a:r>
              <a:rPr lang="en-US" sz="4000" dirty="0" smtClean="0"/>
              <a:t>My favorite toxin binders</a:t>
            </a:r>
          </a:p>
        </p:txBody>
      </p:sp>
      <p:sp>
        <p:nvSpPr>
          <p:cNvPr id="55299" name="Rectangle 3"/>
          <p:cNvSpPr>
            <a:spLocks noGrp="1" noChangeArrowheads="1"/>
          </p:cNvSpPr>
          <p:nvPr>
            <p:ph idx="1"/>
          </p:nvPr>
        </p:nvSpPr>
        <p:spPr>
          <a:xfrm>
            <a:off x="0" y="1295400"/>
            <a:ext cx="8382000" cy="5410200"/>
          </a:xfrm>
        </p:spPr>
        <p:txBody>
          <a:bodyPr>
            <a:normAutofit fontScale="77500" lnSpcReduction="20000"/>
          </a:bodyPr>
          <a:lstStyle/>
          <a:p>
            <a:pPr eaLnBrk="1" hangingPunct="1">
              <a:lnSpc>
                <a:spcPct val="80000"/>
              </a:lnSpc>
            </a:pPr>
            <a:r>
              <a:rPr lang="en-US" sz="2800" b="1" dirty="0" smtClean="0"/>
              <a:t>Chlorella</a:t>
            </a:r>
            <a:r>
              <a:rPr lang="en-US" sz="2800" dirty="0" smtClean="0"/>
              <a:t>- bigger doses are more binding.  Typically 1000mg or more per 50 lbs body weight</a:t>
            </a:r>
          </a:p>
          <a:p>
            <a:pPr marL="114300" indent="0" eaLnBrk="1" hangingPunct="1">
              <a:lnSpc>
                <a:spcPct val="80000"/>
              </a:lnSpc>
              <a:buNone/>
            </a:pPr>
            <a:endParaRPr lang="en-US" sz="2800" dirty="0" smtClean="0"/>
          </a:p>
          <a:p>
            <a:pPr>
              <a:lnSpc>
                <a:spcPct val="80000"/>
              </a:lnSpc>
            </a:pPr>
            <a:r>
              <a:rPr lang="en-US" sz="2800" b="1" dirty="0"/>
              <a:t>Mila</a:t>
            </a:r>
            <a:r>
              <a:rPr lang="en-US" sz="2800" dirty="0"/>
              <a:t>- 1 </a:t>
            </a:r>
            <a:r>
              <a:rPr lang="en-US" sz="2800" dirty="0" err="1"/>
              <a:t>Tbls</a:t>
            </a:r>
            <a:r>
              <a:rPr lang="en-US" sz="2800" dirty="0"/>
              <a:t> soaked in water for 30-60 min </a:t>
            </a:r>
            <a:r>
              <a:rPr lang="en-US" sz="2800" dirty="0" smtClean="0"/>
              <a:t>daily</a:t>
            </a:r>
          </a:p>
          <a:p>
            <a:pPr marL="114300" indent="0">
              <a:lnSpc>
                <a:spcPct val="80000"/>
              </a:lnSpc>
              <a:buNone/>
            </a:pPr>
            <a:endParaRPr lang="en-US" sz="2800" dirty="0" smtClean="0"/>
          </a:p>
          <a:p>
            <a:pPr>
              <a:lnSpc>
                <a:spcPct val="80000"/>
              </a:lnSpc>
            </a:pPr>
            <a:r>
              <a:rPr lang="en-US" sz="2800" dirty="0"/>
              <a:t>New Sun </a:t>
            </a:r>
            <a:r>
              <a:rPr lang="en-US" sz="2800" b="1" dirty="0"/>
              <a:t>Fiber Cleanse </a:t>
            </a:r>
            <a:r>
              <a:rPr lang="en-US" sz="2800" dirty="0"/>
              <a:t>without </a:t>
            </a:r>
            <a:r>
              <a:rPr lang="en-US" sz="2800" dirty="0" err="1" smtClean="0"/>
              <a:t>psyllium</a:t>
            </a:r>
            <a:r>
              <a:rPr lang="en-US" sz="2800" dirty="0" smtClean="0"/>
              <a:t>- usually 2-3 </a:t>
            </a:r>
            <a:r>
              <a:rPr lang="en-US" sz="2800" dirty="0" err="1" smtClean="0"/>
              <a:t>tsp</a:t>
            </a:r>
            <a:r>
              <a:rPr lang="en-US" sz="2800" dirty="0" smtClean="0"/>
              <a:t> daily</a:t>
            </a:r>
            <a:endParaRPr lang="en-US" sz="2800" dirty="0"/>
          </a:p>
          <a:p>
            <a:pPr marL="114300" indent="0">
              <a:lnSpc>
                <a:spcPct val="80000"/>
              </a:lnSpc>
              <a:buNone/>
            </a:pPr>
            <a:endParaRPr lang="en-US" sz="2800" dirty="0"/>
          </a:p>
          <a:p>
            <a:pPr>
              <a:lnSpc>
                <a:spcPct val="80000"/>
              </a:lnSpc>
            </a:pPr>
            <a:r>
              <a:rPr lang="en-US" sz="2800" dirty="0" err="1"/>
              <a:t>Sonne</a:t>
            </a:r>
            <a:r>
              <a:rPr lang="en-US" sz="2800" dirty="0"/>
              <a:t> </a:t>
            </a:r>
            <a:r>
              <a:rPr lang="en-US" sz="2800" b="1" dirty="0" err="1"/>
              <a:t>bentonite</a:t>
            </a:r>
            <a:r>
              <a:rPr lang="en-US" sz="2800" dirty="0"/>
              <a:t> </a:t>
            </a:r>
            <a:r>
              <a:rPr lang="en-US" sz="2800" dirty="0" smtClean="0"/>
              <a:t>liquid- 1 </a:t>
            </a:r>
            <a:r>
              <a:rPr lang="en-US" sz="2800" dirty="0" err="1" smtClean="0"/>
              <a:t>Tbls</a:t>
            </a:r>
            <a:r>
              <a:rPr lang="en-US" sz="2800" dirty="0" smtClean="0"/>
              <a:t> in large glass of water up to 2x/day</a:t>
            </a:r>
          </a:p>
          <a:p>
            <a:pPr marL="114300" indent="0">
              <a:lnSpc>
                <a:spcPct val="80000"/>
              </a:lnSpc>
              <a:buNone/>
            </a:pPr>
            <a:endParaRPr lang="en-US" sz="2800" dirty="0" smtClean="0"/>
          </a:p>
          <a:p>
            <a:pPr>
              <a:lnSpc>
                <a:spcPct val="80000"/>
              </a:lnSpc>
            </a:pPr>
            <a:r>
              <a:rPr lang="en-US" sz="2800" b="1" dirty="0"/>
              <a:t>Charcoal</a:t>
            </a:r>
            <a:r>
              <a:rPr lang="en-US" sz="2800" dirty="0"/>
              <a:t>- this is the #1 suggestion when people call the office in crisis.  If it constipates, chase it 30 min later with magnesium </a:t>
            </a:r>
            <a:r>
              <a:rPr lang="en-US" sz="2800" dirty="0" smtClean="0"/>
              <a:t>citrate</a:t>
            </a:r>
          </a:p>
          <a:p>
            <a:pPr marL="114300" indent="0">
              <a:lnSpc>
                <a:spcPct val="80000"/>
              </a:lnSpc>
              <a:buNone/>
            </a:pPr>
            <a:endParaRPr lang="en-US" sz="2800" dirty="0" smtClean="0"/>
          </a:p>
          <a:p>
            <a:pPr>
              <a:lnSpc>
                <a:spcPct val="80000"/>
              </a:lnSpc>
            </a:pPr>
            <a:r>
              <a:rPr lang="en-US" sz="2800" dirty="0"/>
              <a:t>Pure Encapsulations </a:t>
            </a:r>
            <a:r>
              <a:rPr lang="en-US" sz="2800" b="1" dirty="0" err="1"/>
              <a:t>Cholestepure</a:t>
            </a:r>
            <a:r>
              <a:rPr lang="en-US" sz="2800" dirty="0"/>
              <a:t>- This is nice when other binders are too constipating </a:t>
            </a:r>
            <a:endParaRPr lang="en-US" sz="2800" dirty="0" smtClean="0"/>
          </a:p>
          <a:p>
            <a:pPr marL="114300" indent="0">
              <a:lnSpc>
                <a:spcPct val="80000"/>
              </a:lnSpc>
              <a:buNone/>
            </a:pPr>
            <a:endParaRPr lang="en-US" sz="2800" dirty="0" smtClean="0"/>
          </a:p>
          <a:p>
            <a:pPr>
              <a:lnSpc>
                <a:spcPct val="80000"/>
              </a:lnSpc>
            </a:pPr>
            <a:r>
              <a:rPr lang="en-US" sz="2800" b="1" dirty="0" err="1"/>
              <a:t>Chelators</a:t>
            </a:r>
            <a:r>
              <a:rPr lang="en-US" sz="2800" dirty="0"/>
              <a:t>- things like DMSA, EDTA, DMPS or </a:t>
            </a:r>
            <a:r>
              <a:rPr lang="en-US" sz="2800" b="1" dirty="0" err="1"/>
              <a:t>microsilica</a:t>
            </a:r>
            <a:r>
              <a:rPr lang="en-US" sz="2800" dirty="0"/>
              <a:t> are very useful especially when the person has a high metal </a:t>
            </a:r>
            <a:r>
              <a:rPr lang="en-US" sz="2800" dirty="0" smtClean="0"/>
              <a:t>load</a:t>
            </a:r>
            <a:endParaRPr lang="en-US" sz="2800" dirty="0"/>
          </a:p>
          <a:p>
            <a:pPr>
              <a:lnSpc>
                <a:spcPct val="80000"/>
              </a:lnSpc>
              <a:buNone/>
            </a:pPr>
            <a:endParaRPr lang="en-US" sz="2800" dirty="0"/>
          </a:p>
          <a:p>
            <a:pPr>
              <a:lnSpc>
                <a:spcPct val="80000"/>
              </a:lnSpc>
            </a:pPr>
            <a:r>
              <a:rPr lang="en-US" sz="2800" b="1" dirty="0" err="1"/>
              <a:t>Cholestyramine</a:t>
            </a:r>
            <a:r>
              <a:rPr lang="en-US" sz="2800" dirty="0"/>
              <a:t>- especially for severely neurotoxic people or those with severe mold issues.  Traditional products contain aspartame, so ask for “no aspartame” or get it compounded without sweeteners</a:t>
            </a:r>
          </a:p>
          <a:p>
            <a:pPr>
              <a:lnSpc>
                <a:spcPct val="80000"/>
              </a:lnSpc>
            </a:pPr>
            <a:endParaRPr lang="en-US" sz="2800" dirty="0"/>
          </a:p>
          <a:p>
            <a:pPr>
              <a:lnSpc>
                <a:spcPct val="80000"/>
              </a:lnSpc>
            </a:pPr>
            <a:endParaRPr lang="en-US" sz="2800" dirty="0"/>
          </a:p>
          <a:p>
            <a:pPr eaLnBrk="1" hangingPunct="1">
              <a:lnSpc>
                <a:spcPct val="80000"/>
              </a:lnSpc>
            </a:pPr>
            <a:endParaRPr lang="en-US" sz="2800" dirty="0" smtClean="0"/>
          </a:p>
          <a:p>
            <a:pPr eaLnBrk="1" hangingPunct="1">
              <a:lnSpc>
                <a:spcPct val="80000"/>
              </a:lnSpc>
              <a:buNone/>
            </a:pPr>
            <a:endParaRPr lang="en-US" sz="28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4088869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762000" y="-76200"/>
            <a:ext cx="8229600" cy="1143000"/>
          </a:xfrm>
        </p:spPr>
        <p:txBody>
          <a:bodyPr>
            <a:normAutofit/>
          </a:bodyPr>
          <a:lstStyle/>
          <a:p>
            <a:pPr eaLnBrk="1" hangingPunct="1"/>
            <a:r>
              <a:rPr lang="en-US" sz="4000" dirty="0" err="1" smtClean="0"/>
              <a:t>Herx</a:t>
            </a:r>
            <a:r>
              <a:rPr lang="en-US" sz="4000" dirty="0" smtClean="0"/>
              <a:t> Support (die off management)</a:t>
            </a:r>
          </a:p>
        </p:txBody>
      </p:sp>
      <p:sp>
        <p:nvSpPr>
          <p:cNvPr id="55299" name="Rectangle 3"/>
          <p:cNvSpPr>
            <a:spLocks noGrp="1" noChangeArrowheads="1"/>
          </p:cNvSpPr>
          <p:nvPr>
            <p:ph idx="1"/>
          </p:nvPr>
        </p:nvSpPr>
        <p:spPr>
          <a:xfrm>
            <a:off x="0" y="1066800"/>
            <a:ext cx="8458200" cy="5638800"/>
          </a:xfrm>
        </p:spPr>
        <p:txBody>
          <a:bodyPr>
            <a:normAutofit fontScale="85000" lnSpcReduction="20000"/>
          </a:bodyPr>
          <a:lstStyle/>
          <a:p>
            <a:pPr eaLnBrk="1" hangingPunct="1">
              <a:lnSpc>
                <a:spcPct val="80000"/>
              </a:lnSpc>
            </a:pPr>
            <a:r>
              <a:rPr lang="en-US" sz="2800" b="1" dirty="0" smtClean="0"/>
              <a:t>Epsom salt baths- </a:t>
            </a:r>
            <a:r>
              <a:rPr lang="en-US" sz="2800" dirty="0" smtClean="0"/>
              <a:t>2 cups in the tub or 1 cup in a leg soak.  Good source of magnesium.</a:t>
            </a:r>
          </a:p>
          <a:p>
            <a:pPr marL="114300" indent="0" eaLnBrk="1" hangingPunct="1">
              <a:lnSpc>
                <a:spcPct val="80000"/>
              </a:lnSpc>
              <a:buNone/>
            </a:pPr>
            <a:endParaRPr lang="en-US" sz="2800" dirty="0" smtClean="0"/>
          </a:p>
          <a:p>
            <a:pPr eaLnBrk="1" hangingPunct="1">
              <a:lnSpc>
                <a:spcPct val="80000"/>
              </a:lnSpc>
            </a:pPr>
            <a:r>
              <a:rPr lang="en-US" sz="2800" b="1" dirty="0" smtClean="0"/>
              <a:t>Baking soda baths </a:t>
            </a:r>
            <a:r>
              <a:rPr lang="en-US" sz="2800" dirty="0" smtClean="0"/>
              <a:t>with up to 8 cups</a:t>
            </a:r>
          </a:p>
          <a:p>
            <a:pPr marL="114300" indent="0" eaLnBrk="1" hangingPunct="1">
              <a:lnSpc>
                <a:spcPct val="80000"/>
              </a:lnSpc>
              <a:buNone/>
            </a:pPr>
            <a:endParaRPr lang="en-US" sz="2800" dirty="0" smtClean="0"/>
          </a:p>
          <a:p>
            <a:pPr>
              <a:lnSpc>
                <a:spcPct val="80000"/>
              </a:lnSpc>
            </a:pPr>
            <a:r>
              <a:rPr lang="en-US" sz="2800" b="1" dirty="0" err="1"/>
              <a:t>Vit</a:t>
            </a:r>
            <a:r>
              <a:rPr lang="en-US" sz="2800" b="1" dirty="0"/>
              <a:t> C</a:t>
            </a:r>
            <a:r>
              <a:rPr lang="en-US" sz="2800" dirty="0"/>
              <a:t> in frequent doses- with each meal and at bedtime, natural </a:t>
            </a:r>
            <a:r>
              <a:rPr lang="en-US" sz="2800" dirty="0" smtClean="0"/>
              <a:t>anti-histamine</a:t>
            </a:r>
          </a:p>
          <a:p>
            <a:pPr marL="114300" indent="0">
              <a:lnSpc>
                <a:spcPct val="80000"/>
              </a:lnSpc>
              <a:buNone/>
            </a:pPr>
            <a:endParaRPr lang="en-US" sz="2800" dirty="0" smtClean="0"/>
          </a:p>
          <a:p>
            <a:pPr>
              <a:lnSpc>
                <a:spcPct val="80000"/>
              </a:lnSpc>
            </a:pPr>
            <a:r>
              <a:rPr lang="en-US" sz="2800" b="1" dirty="0" smtClean="0"/>
              <a:t>Anti-inflammatories</a:t>
            </a:r>
            <a:r>
              <a:rPr lang="en-US" sz="2800" dirty="0" smtClean="0"/>
              <a:t> (see last section) or anti-histamines</a:t>
            </a:r>
            <a:endParaRPr lang="en-US" sz="2800" dirty="0"/>
          </a:p>
          <a:p>
            <a:pPr>
              <a:lnSpc>
                <a:spcPct val="80000"/>
              </a:lnSpc>
              <a:buNone/>
            </a:pPr>
            <a:endParaRPr lang="en-US" sz="2800" dirty="0"/>
          </a:p>
          <a:p>
            <a:pPr>
              <a:lnSpc>
                <a:spcPct val="80000"/>
              </a:lnSpc>
            </a:pPr>
            <a:r>
              <a:rPr lang="en-US" sz="2800" b="1" dirty="0"/>
              <a:t>Coffee enemas- </a:t>
            </a:r>
            <a:r>
              <a:rPr lang="en-US" sz="2800" dirty="0"/>
              <a:t>These really get things moving fast and are essential for those who get overloaded quickly.  Use an organic (ideally green) coffee, and start in small strength and work up.  This helps dilate the bile ducts to allow a better liver/GB/bile release</a:t>
            </a:r>
          </a:p>
          <a:p>
            <a:pPr>
              <a:lnSpc>
                <a:spcPct val="80000"/>
              </a:lnSpc>
              <a:buNone/>
            </a:pPr>
            <a:endParaRPr lang="en-US" sz="2800" dirty="0"/>
          </a:p>
          <a:p>
            <a:pPr>
              <a:lnSpc>
                <a:spcPct val="80000"/>
              </a:lnSpc>
            </a:pPr>
            <a:r>
              <a:rPr lang="en-US" sz="2800" b="1" dirty="0"/>
              <a:t>colonics</a:t>
            </a:r>
            <a:r>
              <a:rPr lang="en-US" sz="2800" dirty="0"/>
              <a:t>-  Do 3 in a close amount of time to start off, then do weekly until symptoms are </a:t>
            </a:r>
            <a:r>
              <a:rPr lang="en-US" sz="2800" dirty="0" smtClean="0"/>
              <a:t>improving</a:t>
            </a:r>
          </a:p>
          <a:p>
            <a:pPr marL="114300" indent="0">
              <a:lnSpc>
                <a:spcPct val="80000"/>
              </a:lnSpc>
              <a:buNone/>
            </a:pPr>
            <a:endParaRPr lang="en-US" sz="2800" dirty="0" smtClean="0"/>
          </a:p>
          <a:p>
            <a:pPr>
              <a:lnSpc>
                <a:spcPct val="80000"/>
              </a:lnSpc>
            </a:pPr>
            <a:r>
              <a:rPr lang="en-US" sz="2800" b="1" dirty="0" smtClean="0"/>
              <a:t>Homeopathic drainage</a:t>
            </a:r>
            <a:r>
              <a:rPr lang="en-US" sz="2800" dirty="0" smtClean="0"/>
              <a:t>: </a:t>
            </a:r>
            <a:r>
              <a:rPr lang="en-US" sz="2800" dirty="0" err="1" smtClean="0"/>
              <a:t>Pekana</a:t>
            </a:r>
            <a:r>
              <a:rPr lang="en-US" sz="2800" dirty="0" smtClean="0"/>
              <a:t> detox and drainage kit, Heel Detox Kit…</a:t>
            </a:r>
            <a:endParaRPr lang="en-US" sz="2800" dirty="0"/>
          </a:p>
          <a:p>
            <a:pPr eaLnBrk="1" hangingPunct="1">
              <a:lnSpc>
                <a:spcPct val="80000"/>
              </a:lnSpc>
            </a:pPr>
            <a:endParaRPr lang="en-US" sz="2800" dirty="0" smtClean="0"/>
          </a:p>
          <a:p>
            <a:pPr eaLnBrk="1" hangingPunct="1">
              <a:lnSpc>
                <a:spcPct val="80000"/>
              </a:lnSpc>
              <a:buNone/>
            </a:pPr>
            <a:endParaRPr lang="en-US" sz="2800" dirty="0" smtClean="0"/>
          </a:p>
          <a:p>
            <a:pPr marL="114300" indent="0" eaLnBrk="1" hangingPunct="1">
              <a:lnSpc>
                <a:spcPct val="80000"/>
              </a:lnSpc>
              <a:buNone/>
            </a:pPr>
            <a:endParaRPr lang="en-US" sz="2800" dirty="0" smtClean="0"/>
          </a:p>
          <a:p>
            <a:pPr marL="114300" indent="0" eaLnBrk="1" hangingPunct="1">
              <a:lnSpc>
                <a:spcPct val="80000"/>
              </a:lnSpc>
              <a:buNone/>
            </a:pPr>
            <a:endParaRPr lang="en-US" sz="28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4159100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76200"/>
            <a:ext cx="8229600" cy="1143000"/>
          </a:xfrm>
        </p:spPr>
        <p:txBody>
          <a:bodyPr>
            <a:normAutofit/>
          </a:bodyPr>
          <a:lstStyle/>
          <a:p>
            <a:pPr eaLnBrk="1" hangingPunct="1"/>
            <a:r>
              <a:rPr lang="en-US" sz="4000" dirty="0" err="1" smtClean="0"/>
              <a:t>Herx</a:t>
            </a:r>
            <a:r>
              <a:rPr lang="en-US" sz="4000" dirty="0" smtClean="0"/>
              <a:t> Support (die off management)</a:t>
            </a:r>
          </a:p>
        </p:txBody>
      </p:sp>
      <p:sp>
        <p:nvSpPr>
          <p:cNvPr id="55299" name="Rectangle 3"/>
          <p:cNvSpPr>
            <a:spLocks noGrp="1" noChangeArrowheads="1"/>
          </p:cNvSpPr>
          <p:nvPr>
            <p:ph idx="1"/>
          </p:nvPr>
        </p:nvSpPr>
        <p:spPr>
          <a:xfrm>
            <a:off x="152400" y="1066800"/>
            <a:ext cx="8534400" cy="5105400"/>
          </a:xfrm>
        </p:spPr>
        <p:txBody>
          <a:bodyPr>
            <a:noAutofit/>
          </a:bodyPr>
          <a:lstStyle/>
          <a:p>
            <a:pPr eaLnBrk="1" hangingPunct="1">
              <a:lnSpc>
                <a:spcPct val="80000"/>
              </a:lnSpc>
              <a:buNone/>
            </a:pPr>
            <a:endParaRPr lang="en-US" sz="2400" dirty="0" smtClean="0"/>
          </a:p>
          <a:p>
            <a:pPr>
              <a:lnSpc>
                <a:spcPct val="80000"/>
              </a:lnSpc>
            </a:pPr>
            <a:r>
              <a:rPr lang="en-US" sz="2400" b="1" dirty="0" smtClean="0"/>
              <a:t>Beyond </a:t>
            </a:r>
            <a:r>
              <a:rPr lang="en-US" sz="2400" b="1" dirty="0"/>
              <a:t>Balance </a:t>
            </a:r>
            <a:r>
              <a:rPr lang="en-US" sz="2400" b="1" dirty="0" err="1"/>
              <a:t>Tox</a:t>
            </a:r>
            <a:r>
              <a:rPr lang="en-US" sz="2400" b="1" dirty="0"/>
              <a:t> Ease GL liquid- </a:t>
            </a:r>
            <a:r>
              <a:rPr lang="en-US" sz="2400" dirty="0"/>
              <a:t>This really seems to clean things up </a:t>
            </a:r>
            <a:r>
              <a:rPr lang="en-US" sz="2400" dirty="0" err="1"/>
              <a:t>cellularly</a:t>
            </a:r>
            <a:r>
              <a:rPr lang="en-US" sz="2400" dirty="0"/>
              <a:t> and in the tissue space.  Dose this 3 times daily.</a:t>
            </a:r>
          </a:p>
          <a:p>
            <a:pPr>
              <a:lnSpc>
                <a:spcPct val="80000"/>
              </a:lnSpc>
              <a:buNone/>
            </a:pPr>
            <a:endParaRPr lang="en-US" sz="2400" dirty="0"/>
          </a:p>
          <a:p>
            <a:pPr>
              <a:lnSpc>
                <a:spcPct val="80000"/>
              </a:lnSpc>
            </a:pPr>
            <a:r>
              <a:rPr lang="en-US" sz="2400" b="1" dirty="0" err="1"/>
              <a:t>Nutramedix</a:t>
            </a:r>
            <a:r>
              <a:rPr lang="en-US" sz="2400" b="1" dirty="0"/>
              <a:t> </a:t>
            </a:r>
            <a:r>
              <a:rPr lang="en-US" sz="2400" b="1" dirty="0" err="1"/>
              <a:t>Burbur</a:t>
            </a:r>
            <a:r>
              <a:rPr lang="en-US" sz="2400" b="1" dirty="0"/>
              <a:t> detox and/or </a:t>
            </a:r>
            <a:r>
              <a:rPr lang="en-US" sz="2400" b="1" dirty="0" err="1"/>
              <a:t>pinella</a:t>
            </a:r>
            <a:r>
              <a:rPr lang="en-US" sz="2400" dirty="0"/>
              <a:t>- Can be dosed up to every 15 minutes during a </a:t>
            </a:r>
            <a:r>
              <a:rPr lang="en-US" sz="2400" dirty="0" smtClean="0"/>
              <a:t>crisis</a:t>
            </a:r>
          </a:p>
          <a:p>
            <a:pPr marL="114300" indent="0">
              <a:lnSpc>
                <a:spcPct val="80000"/>
              </a:lnSpc>
              <a:buNone/>
            </a:pPr>
            <a:endParaRPr lang="en-US" sz="2400" dirty="0" smtClean="0"/>
          </a:p>
          <a:p>
            <a:pPr>
              <a:lnSpc>
                <a:spcPct val="80000"/>
              </a:lnSpc>
            </a:pPr>
            <a:r>
              <a:rPr lang="en-US" sz="2400" b="1" dirty="0" err="1"/>
              <a:t>Proteolytic</a:t>
            </a:r>
            <a:r>
              <a:rPr lang="en-US" sz="2400" b="1" dirty="0"/>
              <a:t> enzymes- </a:t>
            </a:r>
            <a:r>
              <a:rPr lang="en-US" sz="2400" dirty="0"/>
              <a:t>these are systemic enzymes taken away from food to clean up the blood and matrix.  Some of my favorites</a:t>
            </a:r>
            <a:r>
              <a:rPr lang="en-US" sz="2400" dirty="0" smtClean="0"/>
              <a:t>:</a:t>
            </a:r>
          </a:p>
          <a:p>
            <a:pPr lvl="1">
              <a:lnSpc>
                <a:spcPct val="80000"/>
              </a:lnSpc>
            </a:pPr>
            <a:r>
              <a:rPr lang="en-US" sz="2400" dirty="0" err="1" smtClean="0"/>
              <a:t>Vitalzym</a:t>
            </a:r>
            <a:r>
              <a:rPr lang="en-US" sz="2400" dirty="0" smtClean="0"/>
              <a:t> X</a:t>
            </a:r>
          </a:p>
          <a:p>
            <a:pPr lvl="1">
              <a:lnSpc>
                <a:spcPct val="80000"/>
              </a:lnSpc>
            </a:pPr>
            <a:r>
              <a:rPr lang="en-US" sz="2400" dirty="0" err="1" smtClean="0"/>
              <a:t>Wobenzym</a:t>
            </a:r>
            <a:endParaRPr lang="en-US" sz="2400" dirty="0" smtClean="0"/>
          </a:p>
          <a:p>
            <a:pPr lvl="1">
              <a:lnSpc>
                <a:spcPct val="80000"/>
              </a:lnSpc>
            </a:pPr>
            <a:r>
              <a:rPr lang="en-US" sz="2400" dirty="0" err="1" smtClean="0"/>
              <a:t>Boluoke</a:t>
            </a:r>
            <a:endParaRPr lang="en-US" sz="2400" dirty="0" smtClean="0"/>
          </a:p>
          <a:p>
            <a:pPr lvl="1">
              <a:lnSpc>
                <a:spcPct val="80000"/>
              </a:lnSpc>
            </a:pPr>
            <a:r>
              <a:rPr lang="en-US" sz="2400" dirty="0" err="1" smtClean="0"/>
              <a:t>Zyflamend</a:t>
            </a:r>
            <a:endParaRPr lang="en-US" sz="2400" dirty="0" smtClean="0"/>
          </a:p>
          <a:p>
            <a:pPr marL="411480" lvl="1" indent="0">
              <a:lnSpc>
                <a:spcPct val="80000"/>
              </a:lnSpc>
              <a:buNone/>
            </a:pPr>
            <a:endParaRPr lang="en-US" sz="2400" dirty="0" smtClean="0"/>
          </a:p>
          <a:p>
            <a:pPr lvl="1">
              <a:lnSpc>
                <a:spcPct val="80000"/>
              </a:lnSpc>
              <a:buNone/>
            </a:pPr>
            <a:endParaRPr lang="en-US" sz="20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7899908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635373231"/>
              </p:ext>
            </p:extLst>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4107171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KPU- </a:t>
            </a:r>
            <a:r>
              <a:rPr lang="en-US" dirty="0" err="1" smtClean="0"/>
              <a:t>Kryptopyrroluria</a:t>
            </a:r>
            <a:endParaRPr lang="en-US" dirty="0"/>
          </a:p>
        </p:txBody>
      </p:sp>
      <p:sp>
        <p:nvSpPr>
          <p:cNvPr id="3" name="Content Placeholder 2"/>
          <p:cNvSpPr>
            <a:spLocks noGrp="1"/>
          </p:cNvSpPr>
          <p:nvPr>
            <p:ph idx="1"/>
          </p:nvPr>
        </p:nvSpPr>
        <p:spPr>
          <a:xfrm>
            <a:off x="0" y="1295400"/>
            <a:ext cx="8077200" cy="4953000"/>
          </a:xfrm>
        </p:spPr>
        <p:txBody>
          <a:bodyPr>
            <a:noAutofit/>
          </a:bodyPr>
          <a:lstStyle/>
          <a:p>
            <a:r>
              <a:rPr lang="en-US" dirty="0" smtClean="0"/>
              <a:t>KPU/HPU is a defect of 8 enzymes needed for </a:t>
            </a:r>
            <a:r>
              <a:rPr lang="en-US" dirty="0" err="1" smtClean="0"/>
              <a:t>heme</a:t>
            </a:r>
            <a:r>
              <a:rPr lang="en-US" dirty="0" smtClean="0"/>
              <a:t> synthesis</a:t>
            </a:r>
          </a:p>
          <a:p>
            <a:pPr marL="114300" indent="0">
              <a:buNone/>
            </a:pPr>
            <a:endParaRPr lang="en-US" dirty="0" smtClean="0"/>
          </a:p>
          <a:p>
            <a:pPr>
              <a:lnSpc>
                <a:spcPct val="80000"/>
              </a:lnSpc>
            </a:pPr>
            <a:r>
              <a:rPr lang="en-US" dirty="0" smtClean="0"/>
              <a:t>HPU </a:t>
            </a:r>
            <a:r>
              <a:rPr lang="en-US" dirty="0"/>
              <a:t>patients have low serum </a:t>
            </a:r>
            <a:r>
              <a:rPr lang="en-US" dirty="0" smtClean="0"/>
              <a:t>glutathione </a:t>
            </a:r>
            <a:r>
              <a:rPr lang="en-US" dirty="0"/>
              <a:t>levels, high NO levels, low </a:t>
            </a:r>
            <a:r>
              <a:rPr lang="en-US" dirty="0" smtClean="0"/>
              <a:t>histamine</a:t>
            </a:r>
          </a:p>
          <a:p>
            <a:pPr marL="114300" indent="0">
              <a:lnSpc>
                <a:spcPct val="80000"/>
              </a:lnSpc>
              <a:buNone/>
            </a:pPr>
            <a:endParaRPr lang="en-US" dirty="0"/>
          </a:p>
          <a:p>
            <a:r>
              <a:rPr lang="en-US" dirty="0" smtClean="0"/>
              <a:t>This is a common issue in possibly over 80% of Lyme patients and likely higher in autism.</a:t>
            </a:r>
          </a:p>
          <a:p>
            <a:pPr marL="114300" indent="0">
              <a:buNone/>
            </a:pPr>
            <a:endParaRPr lang="en-US" dirty="0" smtClean="0"/>
          </a:p>
          <a:p>
            <a:r>
              <a:rPr lang="en-US" dirty="0" smtClean="0"/>
              <a:t>Lab testing is done at Health Diagnostics Lab</a:t>
            </a:r>
          </a:p>
          <a:p>
            <a:r>
              <a:rPr lang="en-US" dirty="0" smtClean="0"/>
              <a:t>For more information on this go to: </a:t>
            </a:r>
            <a:r>
              <a:rPr lang="en-US" dirty="0" smtClean="0">
                <a:hlinkClick r:id="rId2"/>
              </a:rPr>
              <a:t>http</a:t>
            </a:r>
            <a:r>
              <a:rPr lang="en-US" dirty="0">
                <a:hlinkClick r:id="rId2"/>
              </a:rPr>
              <a:t>://</a:t>
            </a:r>
            <a:r>
              <a:rPr lang="en-US" dirty="0" smtClean="0">
                <a:hlinkClick r:id="rId2"/>
              </a:rPr>
              <a:t>andreannarainville.com/dr_klinghardt.html</a:t>
            </a:r>
            <a:r>
              <a:rPr lang="en-US" dirty="0" smtClean="0"/>
              <a:t> </a:t>
            </a:r>
          </a:p>
          <a:p>
            <a:pPr marL="114300" indent="0">
              <a:buNone/>
            </a:pPr>
            <a:endParaRPr lang="en-US" dirty="0" smtClean="0"/>
          </a:p>
          <a:p>
            <a:r>
              <a:rPr lang="en-US" dirty="0" smtClean="0"/>
              <a:t>Treatments involve: </a:t>
            </a:r>
            <a:r>
              <a:rPr lang="en-US" b="1" dirty="0" smtClean="0"/>
              <a:t>zinc, B6, manganese, Biotin </a:t>
            </a:r>
            <a:r>
              <a:rPr lang="en-US" dirty="0" smtClean="0"/>
              <a:t>primarily</a:t>
            </a:r>
          </a:p>
          <a:p>
            <a:r>
              <a:rPr lang="en-US" b="1" dirty="0" err="1" smtClean="0"/>
              <a:t>BioPure</a:t>
            </a:r>
            <a:r>
              <a:rPr lang="en-US" b="1" dirty="0" smtClean="0"/>
              <a:t> CORE </a:t>
            </a:r>
            <a:r>
              <a:rPr lang="en-US" dirty="0" smtClean="0"/>
              <a:t>has been designed specifically to address this</a:t>
            </a: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585100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533400"/>
            <a:ext cx="8229600" cy="1143000"/>
          </a:xfrm>
        </p:spPr>
        <p:txBody>
          <a:bodyPr>
            <a:normAutofit fontScale="90000"/>
          </a:bodyPr>
          <a:lstStyle/>
          <a:p>
            <a:pPr eaLnBrk="1" hangingPunct="1"/>
            <a:r>
              <a:rPr lang="en-US" sz="3600" dirty="0" smtClean="0"/>
              <a:t>Addressing Methylation Defects- Main protocol</a:t>
            </a:r>
            <a:endParaRPr lang="en-US" sz="4000" dirty="0" smtClean="0"/>
          </a:p>
        </p:txBody>
      </p:sp>
      <p:sp>
        <p:nvSpPr>
          <p:cNvPr id="27651" name="Rectangle 3"/>
          <p:cNvSpPr>
            <a:spLocks noGrp="1" noChangeArrowheads="1"/>
          </p:cNvSpPr>
          <p:nvPr>
            <p:ph idx="1"/>
          </p:nvPr>
        </p:nvSpPr>
        <p:spPr>
          <a:xfrm>
            <a:off x="76200" y="1371600"/>
            <a:ext cx="8153400" cy="5257800"/>
          </a:xfrm>
        </p:spPr>
        <p:txBody>
          <a:bodyPr>
            <a:normAutofit/>
          </a:bodyPr>
          <a:lstStyle/>
          <a:p>
            <a:pPr marL="114300" indent="0" eaLnBrk="1" hangingPunct="1">
              <a:lnSpc>
                <a:spcPct val="80000"/>
              </a:lnSpc>
              <a:buNone/>
            </a:pPr>
            <a:endParaRPr lang="en-US" sz="2400" dirty="0" smtClean="0"/>
          </a:p>
          <a:p>
            <a:r>
              <a:rPr lang="en-US" sz="2000" b="1" dirty="0" smtClean="0"/>
              <a:t>Folic Acid (</a:t>
            </a:r>
            <a:r>
              <a:rPr lang="en-US" sz="2000" b="1" dirty="0" err="1" smtClean="0"/>
              <a:t>folates</a:t>
            </a:r>
            <a:r>
              <a:rPr lang="en-US" sz="2000" b="1" dirty="0" smtClean="0"/>
              <a:t>)</a:t>
            </a:r>
          </a:p>
          <a:p>
            <a:pPr marL="114300" indent="0">
              <a:buNone/>
            </a:pPr>
            <a:r>
              <a:rPr lang="en-US" sz="2000" b="1" dirty="0"/>
              <a:t>	</a:t>
            </a:r>
            <a:r>
              <a:rPr lang="en-US" sz="2000" b="1" dirty="0" smtClean="0"/>
              <a:t>- 5-MTHF</a:t>
            </a:r>
            <a:r>
              <a:rPr lang="en-US" sz="2000" dirty="0" smtClean="0"/>
              <a:t>- </a:t>
            </a:r>
            <a:r>
              <a:rPr lang="en-US" sz="2000" dirty="0"/>
              <a:t>reduced form of </a:t>
            </a:r>
            <a:r>
              <a:rPr lang="en-US" sz="2000" dirty="0" err="1"/>
              <a:t>folate</a:t>
            </a:r>
            <a:r>
              <a:rPr lang="en-US" sz="2000" dirty="0"/>
              <a:t> that crosses the BBB and </a:t>
            </a:r>
            <a:r>
              <a:rPr lang="en-US" sz="2000" dirty="0" smtClean="0"/>
              <a:t>	concentrated </a:t>
            </a:r>
            <a:r>
              <a:rPr lang="en-US" sz="2000" dirty="0"/>
              <a:t>2-4 times higher, binds to a </a:t>
            </a:r>
            <a:r>
              <a:rPr lang="en-US" sz="2000" dirty="0" err="1"/>
              <a:t>folate</a:t>
            </a:r>
            <a:r>
              <a:rPr lang="en-US" sz="2000" dirty="0"/>
              <a:t> receptor in the </a:t>
            </a:r>
            <a:r>
              <a:rPr lang="en-US" sz="2000" dirty="0" smtClean="0"/>
              <a:t>	choroid </a:t>
            </a:r>
            <a:r>
              <a:rPr lang="en-US" sz="2000" dirty="0"/>
              <a:t>plexus and then is delivered to CSF (ATP dependent)</a:t>
            </a:r>
          </a:p>
          <a:p>
            <a:pPr marL="114300" indent="0">
              <a:buNone/>
            </a:pPr>
            <a:r>
              <a:rPr lang="en-US" sz="2000" b="1" dirty="0" smtClean="0"/>
              <a:t>	- </a:t>
            </a:r>
            <a:r>
              <a:rPr lang="en-US" sz="2000" b="1" dirty="0" err="1" smtClean="0"/>
              <a:t>Folinic</a:t>
            </a:r>
            <a:r>
              <a:rPr lang="en-US" sz="2000" dirty="0" smtClean="0"/>
              <a:t>-  </a:t>
            </a:r>
            <a:r>
              <a:rPr lang="en-US" sz="2000" dirty="0"/>
              <a:t>can also cross the </a:t>
            </a:r>
            <a:r>
              <a:rPr lang="en-US" sz="2000" dirty="0" smtClean="0"/>
              <a:t>BBB (most current research using this 	form)</a:t>
            </a:r>
          </a:p>
          <a:p>
            <a:r>
              <a:rPr lang="en-US" sz="2000" b="1" dirty="0" smtClean="0"/>
              <a:t>B12 </a:t>
            </a:r>
          </a:p>
          <a:p>
            <a:pPr marL="114300" indent="0">
              <a:buNone/>
            </a:pPr>
            <a:r>
              <a:rPr lang="en-US" sz="2000" b="1" dirty="0"/>
              <a:t>	</a:t>
            </a:r>
            <a:r>
              <a:rPr lang="en-US" sz="2000" b="1" dirty="0" smtClean="0"/>
              <a:t>- Methyl B12- </a:t>
            </a:r>
            <a:r>
              <a:rPr lang="en-US" sz="2000" dirty="0" smtClean="0"/>
              <a:t>acts as a methyl donor and has been the form most 	used over the last few years.  Best clinical response has been with 	nasal or injections.  Sublingual next best option.</a:t>
            </a:r>
          </a:p>
          <a:p>
            <a:pPr marL="114300" indent="0">
              <a:buNone/>
            </a:pPr>
            <a:r>
              <a:rPr lang="en-US" sz="2000" b="1" dirty="0" smtClean="0"/>
              <a:t>	- </a:t>
            </a:r>
            <a:r>
              <a:rPr lang="en-US" sz="2000" b="1" dirty="0" err="1" smtClean="0"/>
              <a:t>Hydroxy</a:t>
            </a:r>
            <a:r>
              <a:rPr lang="en-US" sz="2000" b="1" dirty="0" smtClean="0"/>
              <a:t> B12- </a:t>
            </a:r>
            <a:r>
              <a:rPr lang="en-US" sz="2000" dirty="0" smtClean="0"/>
              <a:t>this is becoming more available and seems to 	complement the higher doses of 5-MTHF better</a:t>
            </a:r>
            <a:endParaRPr lang="en-US" sz="2000" dirty="0"/>
          </a:p>
          <a:p>
            <a:pPr eaLnBrk="1" hangingPunct="1">
              <a:lnSpc>
                <a:spcPct val="80000"/>
              </a:lnSpc>
              <a:buNone/>
            </a:pPr>
            <a:endParaRPr lang="en-US" sz="2000" dirty="0" smtClean="0"/>
          </a:p>
          <a:p>
            <a:pPr eaLnBrk="1" hangingPunct="1">
              <a:lnSpc>
                <a:spcPct val="80000"/>
              </a:lnSpc>
            </a:pPr>
            <a:endParaRPr lang="en-US" sz="2000" dirty="0" smtClean="0"/>
          </a:p>
          <a:p>
            <a:pPr eaLnBrk="1" hangingPunct="1">
              <a:lnSpc>
                <a:spcPct val="80000"/>
              </a:lnSpc>
              <a:buFontTx/>
              <a:buNone/>
            </a:pPr>
            <a:endParaRPr lang="en-US" sz="20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501408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Addressing Methylation </a:t>
            </a:r>
            <a:r>
              <a:rPr lang="en-US" sz="3200" dirty="0" smtClean="0"/>
              <a:t>Defects- Secondary Support</a:t>
            </a:r>
            <a:endParaRPr lang="en-US" sz="3200" dirty="0"/>
          </a:p>
        </p:txBody>
      </p:sp>
      <p:sp>
        <p:nvSpPr>
          <p:cNvPr id="3" name="Content Placeholder 2"/>
          <p:cNvSpPr>
            <a:spLocks noGrp="1"/>
          </p:cNvSpPr>
          <p:nvPr>
            <p:ph idx="1"/>
          </p:nvPr>
        </p:nvSpPr>
        <p:spPr/>
        <p:txBody>
          <a:bodyPr/>
          <a:lstStyle/>
          <a:p>
            <a:r>
              <a:rPr lang="en-US" dirty="0" smtClean="0"/>
              <a:t>B6 as pyridoxine or P5P (can be added to injections)</a:t>
            </a:r>
          </a:p>
          <a:p>
            <a:r>
              <a:rPr lang="en-US" dirty="0" err="1" smtClean="0"/>
              <a:t>SamE</a:t>
            </a:r>
            <a:endParaRPr lang="en-US" dirty="0" smtClean="0"/>
          </a:p>
          <a:p>
            <a:r>
              <a:rPr lang="en-US" dirty="0" err="1" smtClean="0"/>
              <a:t>Taurine</a:t>
            </a:r>
            <a:r>
              <a:rPr lang="en-US" dirty="0" smtClean="0"/>
              <a:t> (has a very calming effect)</a:t>
            </a:r>
          </a:p>
          <a:p>
            <a:r>
              <a:rPr lang="en-US" dirty="0" smtClean="0"/>
              <a:t>Glycine</a:t>
            </a:r>
          </a:p>
          <a:p>
            <a:r>
              <a:rPr lang="en-US" dirty="0" err="1" smtClean="0"/>
              <a:t>BioPure</a:t>
            </a:r>
            <a:r>
              <a:rPr lang="en-US" dirty="0" smtClean="0"/>
              <a:t> Core or KPU support</a:t>
            </a:r>
          </a:p>
          <a:p>
            <a:r>
              <a:rPr lang="en-US" dirty="0" smtClean="0"/>
              <a:t>Pantothenic Acid</a:t>
            </a:r>
          </a:p>
          <a:p>
            <a:r>
              <a:rPr lang="en-US" dirty="0" err="1" smtClean="0"/>
              <a:t>Betaine</a:t>
            </a:r>
            <a:r>
              <a:rPr lang="en-US" dirty="0" smtClean="0"/>
              <a:t> HCL or TMG</a:t>
            </a:r>
          </a:p>
          <a:p>
            <a:r>
              <a:rPr lang="en-US" dirty="0" smtClean="0"/>
              <a:t>Niacin</a:t>
            </a:r>
          </a:p>
          <a:p>
            <a:r>
              <a:rPr lang="en-US" dirty="0" smtClean="0"/>
              <a:t>Other possibilities looking into </a:t>
            </a:r>
            <a:r>
              <a:rPr lang="en-US" dirty="0" err="1" smtClean="0"/>
              <a:t>Dr</a:t>
            </a:r>
            <a:r>
              <a:rPr lang="en-US" dirty="0" smtClean="0"/>
              <a:t> Amy </a:t>
            </a:r>
            <a:r>
              <a:rPr lang="en-US" dirty="0" err="1" smtClean="0"/>
              <a:t>Yasko’s</a:t>
            </a:r>
            <a:r>
              <a:rPr lang="en-US" dirty="0" smtClean="0"/>
              <a:t> approach</a:t>
            </a:r>
          </a:p>
          <a:p>
            <a:endParaRPr lang="en-US" dirty="0"/>
          </a:p>
          <a:p>
            <a:pPr marL="114300" indent="0">
              <a:buNone/>
            </a:pPr>
            <a:r>
              <a:rPr lang="en-US" dirty="0" smtClean="0"/>
              <a:t>Note: when you get methylation working, patients may start to dump toxins.  Binders and support of elimination is useful.</a:t>
            </a:r>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616388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5-MTHF </a:t>
            </a:r>
            <a:endParaRPr lang="en-US" dirty="0"/>
          </a:p>
        </p:txBody>
      </p:sp>
      <p:sp>
        <p:nvSpPr>
          <p:cNvPr id="3" name="Content Placeholder 2"/>
          <p:cNvSpPr>
            <a:spLocks noGrp="1"/>
          </p:cNvSpPr>
          <p:nvPr>
            <p:ph idx="1"/>
          </p:nvPr>
        </p:nvSpPr>
        <p:spPr>
          <a:xfrm>
            <a:off x="152400" y="1219200"/>
            <a:ext cx="7924800" cy="5410200"/>
          </a:xfrm>
        </p:spPr>
        <p:txBody>
          <a:bodyPr>
            <a:normAutofit fontScale="85000" lnSpcReduction="20000"/>
          </a:bodyPr>
          <a:lstStyle/>
          <a:p>
            <a:pPr lvl="0"/>
            <a:r>
              <a:rPr lang="en-US" dirty="0" smtClean="0"/>
              <a:t>This seems to be a crucial supplement that has been in use for several years, but dramatically under-dosed.  </a:t>
            </a:r>
            <a:r>
              <a:rPr lang="en-US" b="1" dirty="0" smtClean="0"/>
              <a:t>Treatments go as high as 1-2mg/kg body weight (max 50mg)</a:t>
            </a:r>
          </a:p>
          <a:p>
            <a:pPr marL="114300" lvl="0" indent="0">
              <a:buNone/>
            </a:pPr>
            <a:endParaRPr lang="en-US" dirty="0" smtClean="0"/>
          </a:p>
          <a:p>
            <a:r>
              <a:rPr lang="en-US" dirty="0"/>
              <a:t>OTC products I like</a:t>
            </a:r>
            <a:r>
              <a:rPr lang="en-US" dirty="0" smtClean="0"/>
              <a:t>:</a:t>
            </a:r>
            <a:endParaRPr lang="en-US" dirty="0"/>
          </a:p>
          <a:p>
            <a:pPr marL="114300" indent="0">
              <a:buNone/>
            </a:pPr>
            <a:r>
              <a:rPr lang="en-US" dirty="0" smtClean="0"/>
              <a:t>	- </a:t>
            </a:r>
            <a:r>
              <a:rPr lang="en-US" b="1" dirty="0" err="1" smtClean="0"/>
              <a:t>Metagenics</a:t>
            </a:r>
            <a:r>
              <a:rPr lang="en-US" b="1" dirty="0" smtClean="0"/>
              <a:t> </a:t>
            </a:r>
            <a:r>
              <a:rPr lang="en-US" b="1" dirty="0" err="1"/>
              <a:t>FolaPro</a:t>
            </a:r>
            <a:r>
              <a:rPr lang="en-US" b="1" dirty="0"/>
              <a:t> </a:t>
            </a:r>
            <a:r>
              <a:rPr lang="en-US" dirty="0"/>
              <a:t>(800mcg </a:t>
            </a:r>
            <a:r>
              <a:rPr lang="en-US" dirty="0" smtClean="0"/>
              <a:t>tablet)</a:t>
            </a:r>
            <a:endParaRPr lang="en-US" dirty="0"/>
          </a:p>
          <a:p>
            <a:pPr marL="114300" indent="0">
              <a:buNone/>
            </a:pPr>
            <a:r>
              <a:rPr lang="en-US" dirty="0" smtClean="0"/>
              <a:t>	- </a:t>
            </a:r>
            <a:r>
              <a:rPr lang="en-US" b="1" dirty="0" smtClean="0"/>
              <a:t>Thorne 5-MTHF </a:t>
            </a:r>
            <a:r>
              <a:rPr lang="en-US" dirty="0"/>
              <a:t>(1 and 5mg capsules</a:t>
            </a:r>
            <a:r>
              <a:rPr lang="en-US" dirty="0" smtClean="0"/>
              <a:t>)- also note that all of 	  	   their products use this form instead of plain folic acid</a:t>
            </a:r>
            <a:endParaRPr lang="en-US" dirty="0"/>
          </a:p>
          <a:p>
            <a:pPr marL="114300" indent="0">
              <a:buNone/>
            </a:pPr>
            <a:r>
              <a:rPr lang="en-US" dirty="0" smtClean="0"/>
              <a:t>	- </a:t>
            </a:r>
            <a:r>
              <a:rPr lang="en-US" b="1" dirty="0" err="1" smtClean="0"/>
              <a:t>Klaire</a:t>
            </a:r>
            <a:r>
              <a:rPr lang="en-US" b="1" dirty="0" smtClean="0"/>
              <a:t> Labs L-</a:t>
            </a:r>
            <a:r>
              <a:rPr lang="en-US" b="1" dirty="0" err="1" smtClean="0"/>
              <a:t>Methylfolate</a:t>
            </a:r>
            <a:r>
              <a:rPr lang="en-US" dirty="0" smtClean="0"/>
              <a:t> (1mg) and Active </a:t>
            </a:r>
            <a:r>
              <a:rPr lang="en-US" dirty="0"/>
              <a:t>B12/</a:t>
            </a:r>
            <a:r>
              <a:rPr lang="en-US" dirty="0" err="1"/>
              <a:t>folate</a:t>
            </a:r>
            <a:r>
              <a:rPr lang="en-US" dirty="0"/>
              <a:t> </a:t>
            </a:r>
            <a:r>
              <a:rPr lang="en-US" dirty="0" smtClean="0"/>
              <a:t> </a:t>
            </a:r>
          </a:p>
          <a:p>
            <a:pPr marL="114300" indent="0">
              <a:buNone/>
            </a:pPr>
            <a:r>
              <a:rPr lang="en-US" dirty="0"/>
              <a:t>	</a:t>
            </a:r>
            <a:r>
              <a:rPr lang="en-US" dirty="0" smtClean="0"/>
              <a:t>   (1mg with mB12)</a:t>
            </a:r>
          </a:p>
          <a:p>
            <a:pPr marL="114300" indent="0">
              <a:buNone/>
            </a:pPr>
            <a:r>
              <a:rPr lang="en-US" dirty="0"/>
              <a:t>	</a:t>
            </a:r>
            <a:r>
              <a:rPr lang="en-US" dirty="0" smtClean="0"/>
              <a:t>- </a:t>
            </a:r>
            <a:r>
              <a:rPr lang="en-US" b="1" dirty="0" err="1" smtClean="0"/>
              <a:t>Xymogen</a:t>
            </a:r>
            <a:r>
              <a:rPr lang="en-US" b="1" dirty="0" smtClean="0"/>
              <a:t> 5-MTHF </a:t>
            </a:r>
            <a:r>
              <a:rPr lang="en-US" dirty="0" smtClean="0"/>
              <a:t>(2 or 10mg)</a:t>
            </a:r>
          </a:p>
          <a:p>
            <a:pPr marL="114300" indent="0">
              <a:buNone/>
            </a:pPr>
            <a:endParaRPr lang="en-US" dirty="0"/>
          </a:p>
          <a:p>
            <a:pPr lvl="0"/>
            <a:r>
              <a:rPr lang="en-US" dirty="0" smtClean="0"/>
              <a:t>Prescription products: </a:t>
            </a:r>
            <a:endParaRPr lang="en-US" dirty="0"/>
          </a:p>
          <a:p>
            <a:pPr marL="114300" indent="0">
              <a:buNone/>
            </a:pPr>
            <a:r>
              <a:rPr lang="en-US" dirty="0" smtClean="0"/>
              <a:t>	- </a:t>
            </a:r>
            <a:r>
              <a:rPr lang="en-US" b="1" dirty="0" err="1" smtClean="0"/>
              <a:t>Deplin</a:t>
            </a:r>
            <a:r>
              <a:rPr lang="en-US" dirty="0" smtClean="0"/>
              <a:t> (7.5mg and 15mg tabs)</a:t>
            </a:r>
          </a:p>
          <a:p>
            <a:pPr marL="114300" indent="0">
              <a:buNone/>
            </a:pPr>
            <a:endParaRPr lang="en-US" dirty="0"/>
          </a:p>
          <a:p>
            <a:pPr lvl="0"/>
            <a:r>
              <a:rPr lang="en-US" dirty="0" err="1" smtClean="0"/>
              <a:t>Injectables</a:t>
            </a:r>
            <a:r>
              <a:rPr lang="en-US" dirty="0" smtClean="0"/>
              <a:t>:</a:t>
            </a:r>
            <a:endParaRPr lang="en-US" dirty="0"/>
          </a:p>
          <a:p>
            <a:pPr marL="114300" indent="0">
              <a:buNone/>
            </a:pPr>
            <a:r>
              <a:rPr lang="en-US" dirty="0" smtClean="0"/>
              <a:t>	- Compounding </a:t>
            </a:r>
            <a:r>
              <a:rPr lang="en-US" dirty="0"/>
              <a:t>pharmacies are making this in a 10mg/mL </a:t>
            </a:r>
            <a:r>
              <a:rPr lang="en-US" dirty="0" smtClean="0"/>
              <a:t>	strength- </a:t>
            </a:r>
            <a:r>
              <a:rPr lang="en-US" dirty="0"/>
              <a:t>good to do this twice a </a:t>
            </a:r>
            <a:r>
              <a:rPr lang="en-US" dirty="0" smtClean="0"/>
              <a:t>week around 5mg or more</a:t>
            </a:r>
          </a:p>
          <a:p>
            <a:pPr marL="114300" indent="0">
              <a:buNone/>
            </a:pPr>
            <a:r>
              <a:rPr lang="en-US" dirty="0"/>
              <a:t>	</a:t>
            </a:r>
            <a:r>
              <a:rPr lang="en-US" dirty="0" smtClean="0"/>
              <a:t> </a:t>
            </a:r>
            <a:r>
              <a:rPr lang="en-US" dirty="0"/>
              <a:t>(ok in conjunction with </a:t>
            </a:r>
            <a:r>
              <a:rPr lang="en-US" dirty="0" smtClean="0"/>
              <a:t>B12 </a:t>
            </a:r>
            <a:r>
              <a:rPr lang="en-US" dirty="0"/>
              <a:t>and B6)</a:t>
            </a:r>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577249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Folinic</a:t>
            </a:r>
            <a:r>
              <a:rPr lang="en-US" dirty="0" smtClean="0"/>
              <a:t> Acid</a:t>
            </a:r>
            <a:endParaRPr lang="en-US" dirty="0"/>
          </a:p>
        </p:txBody>
      </p:sp>
      <p:sp>
        <p:nvSpPr>
          <p:cNvPr id="3" name="Content Placeholder 2"/>
          <p:cNvSpPr>
            <a:spLocks noGrp="1"/>
          </p:cNvSpPr>
          <p:nvPr>
            <p:ph idx="1"/>
          </p:nvPr>
        </p:nvSpPr>
        <p:spPr>
          <a:xfrm>
            <a:off x="457200" y="1295400"/>
            <a:ext cx="7620000" cy="5562600"/>
          </a:xfrm>
        </p:spPr>
        <p:txBody>
          <a:bodyPr>
            <a:normAutofit/>
          </a:bodyPr>
          <a:lstStyle/>
          <a:p>
            <a:r>
              <a:rPr lang="en-US" dirty="0" smtClean="0"/>
              <a:t>Most </a:t>
            </a:r>
            <a:r>
              <a:rPr lang="en-US" dirty="0"/>
              <a:t>research is using this form, but so far the most experienced practitioners who do more energetic testing or holistic care are finding the </a:t>
            </a:r>
            <a:r>
              <a:rPr lang="en-US" dirty="0" smtClean="0"/>
              <a:t>5-MTHF </a:t>
            </a:r>
            <a:r>
              <a:rPr lang="en-US" dirty="0" err="1" smtClean="0"/>
              <a:t>folate</a:t>
            </a:r>
            <a:r>
              <a:rPr lang="en-US" dirty="0" smtClean="0"/>
              <a:t> </a:t>
            </a:r>
            <a:r>
              <a:rPr lang="en-US" dirty="0"/>
              <a:t>to be better tolerated</a:t>
            </a:r>
          </a:p>
          <a:p>
            <a:pPr lvl="0"/>
            <a:r>
              <a:rPr lang="en-US" dirty="0"/>
              <a:t>OTC products:</a:t>
            </a:r>
          </a:p>
          <a:p>
            <a:pPr marL="114300" indent="0">
              <a:buNone/>
            </a:pPr>
            <a:r>
              <a:rPr lang="en-US" dirty="0" smtClean="0"/>
              <a:t>	- </a:t>
            </a:r>
            <a:r>
              <a:rPr lang="en-US" b="1" dirty="0" smtClean="0"/>
              <a:t>Thorne </a:t>
            </a:r>
            <a:r>
              <a:rPr lang="en-US" b="1" dirty="0" err="1" smtClean="0"/>
              <a:t>Folacal</a:t>
            </a:r>
            <a:r>
              <a:rPr lang="en-US" b="1" dirty="0" smtClean="0"/>
              <a:t> </a:t>
            </a:r>
            <a:r>
              <a:rPr lang="en-US" dirty="0" smtClean="0"/>
              <a:t>(1mg)</a:t>
            </a:r>
            <a:endParaRPr lang="en-US" dirty="0"/>
          </a:p>
          <a:p>
            <a:pPr marL="114300" indent="0">
              <a:buNone/>
            </a:pPr>
            <a:r>
              <a:rPr lang="en-US" dirty="0"/>
              <a:t>	</a:t>
            </a:r>
            <a:r>
              <a:rPr lang="en-US" dirty="0" smtClean="0"/>
              <a:t>- Many others…</a:t>
            </a:r>
            <a:endParaRPr lang="en-US" dirty="0"/>
          </a:p>
          <a:p>
            <a:pPr lvl="0"/>
            <a:r>
              <a:rPr lang="en-US" dirty="0"/>
              <a:t>Prescription: </a:t>
            </a:r>
          </a:p>
          <a:p>
            <a:pPr marL="114300" indent="0">
              <a:buNone/>
            </a:pPr>
            <a:r>
              <a:rPr lang="en-US" dirty="0" smtClean="0"/>
              <a:t>	- </a:t>
            </a:r>
            <a:r>
              <a:rPr lang="en-US" b="1" dirty="0" err="1" smtClean="0"/>
              <a:t>Leucovorin</a:t>
            </a:r>
            <a:r>
              <a:rPr lang="en-US" dirty="0" smtClean="0"/>
              <a:t>- 5 and 25mg tabs </a:t>
            </a:r>
            <a:r>
              <a:rPr lang="en-US" dirty="0"/>
              <a:t>and </a:t>
            </a:r>
            <a:r>
              <a:rPr lang="en-US" dirty="0" smtClean="0"/>
              <a:t>injections</a:t>
            </a:r>
          </a:p>
          <a:p>
            <a:pPr marL="114300" indent="0">
              <a:buNone/>
            </a:pPr>
            <a:r>
              <a:rPr lang="en-US" dirty="0"/>
              <a:t>	</a:t>
            </a:r>
            <a:r>
              <a:rPr lang="en-US" dirty="0" smtClean="0"/>
              <a:t>- this product does contain yellow dyes, etc.</a:t>
            </a:r>
            <a:endParaRPr lang="en-US" dirty="0"/>
          </a:p>
          <a:p>
            <a:pPr lvl="0"/>
            <a:r>
              <a:rPr lang="en-US" dirty="0" err="1"/>
              <a:t>Injectables</a:t>
            </a:r>
            <a:r>
              <a:rPr lang="en-US" dirty="0"/>
              <a:t>:</a:t>
            </a:r>
          </a:p>
          <a:p>
            <a:pPr marL="114300" indent="0">
              <a:buNone/>
            </a:pPr>
            <a:r>
              <a:rPr lang="en-US" dirty="0" smtClean="0"/>
              <a:t>	- Compounded </a:t>
            </a:r>
            <a:r>
              <a:rPr lang="en-US" dirty="0"/>
              <a:t>available at 10mg/mL </a:t>
            </a:r>
            <a:r>
              <a:rPr lang="en-US" dirty="0" smtClean="0"/>
              <a:t>standard without 	preservative</a:t>
            </a:r>
            <a:endParaRPr lang="en-US" dirty="0"/>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529327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Hydroxy</a:t>
            </a:r>
            <a:r>
              <a:rPr lang="en-US" dirty="0" smtClean="0"/>
              <a:t> B12</a:t>
            </a:r>
            <a:endParaRPr lang="en-US" dirty="0"/>
          </a:p>
        </p:txBody>
      </p:sp>
      <p:sp>
        <p:nvSpPr>
          <p:cNvPr id="3" name="Content Placeholder 2"/>
          <p:cNvSpPr>
            <a:spLocks noGrp="1"/>
          </p:cNvSpPr>
          <p:nvPr>
            <p:ph idx="1"/>
          </p:nvPr>
        </p:nvSpPr>
        <p:spPr/>
        <p:txBody>
          <a:bodyPr/>
          <a:lstStyle/>
          <a:p>
            <a:r>
              <a:rPr lang="en-US" dirty="0" smtClean="0"/>
              <a:t>We are finding this to be the best tolerated form of B12 once you push 5-MTHF doses</a:t>
            </a:r>
          </a:p>
          <a:p>
            <a:pPr marL="114300" indent="0">
              <a:buNone/>
            </a:pPr>
            <a:endParaRPr lang="en-US" dirty="0" smtClean="0"/>
          </a:p>
          <a:p>
            <a:r>
              <a:rPr lang="en-US" dirty="0" smtClean="0"/>
              <a:t>Injectable forms:</a:t>
            </a:r>
          </a:p>
          <a:p>
            <a:pPr marL="114300" indent="0">
              <a:buNone/>
            </a:pPr>
            <a:r>
              <a:rPr lang="en-US" dirty="0"/>
              <a:t>	</a:t>
            </a:r>
            <a:r>
              <a:rPr lang="en-US" dirty="0" smtClean="0"/>
              <a:t>- compounded in a 10mg/mL strength preservative free</a:t>
            </a:r>
          </a:p>
          <a:p>
            <a:pPr marL="114300" indent="0">
              <a:buNone/>
            </a:pPr>
            <a:r>
              <a:rPr lang="en-US" dirty="0"/>
              <a:t>	</a:t>
            </a:r>
            <a:r>
              <a:rPr lang="en-US" dirty="0" smtClean="0"/>
              <a:t>- often giving 5mg in conjunction with 5-MTHF shots</a:t>
            </a:r>
          </a:p>
          <a:p>
            <a:pPr marL="114300" indent="0">
              <a:buNone/>
            </a:pPr>
            <a:endParaRPr lang="en-US" dirty="0" smtClean="0"/>
          </a:p>
          <a:p>
            <a:r>
              <a:rPr lang="en-US" dirty="0" smtClean="0"/>
              <a:t>Oral forms:</a:t>
            </a:r>
          </a:p>
          <a:p>
            <a:pPr marL="114300" indent="0">
              <a:buNone/>
            </a:pPr>
            <a:r>
              <a:rPr lang="en-US" dirty="0"/>
              <a:t>	</a:t>
            </a:r>
            <a:r>
              <a:rPr lang="en-US" dirty="0" smtClean="0"/>
              <a:t>- </a:t>
            </a:r>
            <a:r>
              <a:rPr lang="en-US" b="1" dirty="0" err="1" smtClean="0"/>
              <a:t>Perque</a:t>
            </a:r>
            <a:r>
              <a:rPr lang="en-US" b="1" dirty="0" smtClean="0"/>
              <a:t> Activated B12 Guard- </a:t>
            </a:r>
            <a:r>
              <a:rPr lang="en-US" dirty="0" smtClean="0"/>
              <a:t>2mg per tab</a:t>
            </a:r>
          </a:p>
          <a:p>
            <a:pPr marL="114300" indent="0">
              <a:buNone/>
            </a:pPr>
            <a:r>
              <a:rPr lang="en-US" dirty="0"/>
              <a:t>	</a:t>
            </a:r>
            <a:r>
              <a:rPr lang="en-US" dirty="0" smtClean="0"/>
              <a:t>- </a:t>
            </a:r>
            <a:r>
              <a:rPr lang="en-US" b="1" dirty="0" smtClean="0"/>
              <a:t>Scientific Botanicals </a:t>
            </a:r>
            <a:r>
              <a:rPr lang="en-US" b="1" dirty="0" err="1" smtClean="0"/>
              <a:t>Hydroxycobalamin</a:t>
            </a:r>
            <a:r>
              <a:rPr lang="en-US" dirty="0" smtClean="0"/>
              <a:t>- drops</a:t>
            </a:r>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7372043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620000" cy="1143000"/>
          </a:xfrm>
        </p:spPr>
        <p:txBody>
          <a:bodyPr/>
          <a:lstStyle/>
          <a:p>
            <a:r>
              <a:rPr lang="en-US" sz="3200" dirty="0" err="1"/>
              <a:t>Folate</a:t>
            </a:r>
            <a:r>
              <a:rPr lang="en-US" sz="3200" dirty="0"/>
              <a:t> Receptor (FR) </a:t>
            </a:r>
            <a:r>
              <a:rPr lang="en-US" sz="3200" dirty="0" smtClean="0"/>
              <a:t>autoantibodies</a:t>
            </a:r>
            <a:endParaRPr lang="en-US" sz="3200" dirty="0"/>
          </a:p>
        </p:txBody>
      </p:sp>
      <p:sp>
        <p:nvSpPr>
          <p:cNvPr id="3" name="Content Placeholder 2"/>
          <p:cNvSpPr>
            <a:spLocks noGrp="1"/>
          </p:cNvSpPr>
          <p:nvPr>
            <p:ph idx="1"/>
          </p:nvPr>
        </p:nvSpPr>
        <p:spPr/>
        <p:txBody>
          <a:bodyPr>
            <a:normAutofit fontScale="92500" lnSpcReduction="10000"/>
          </a:bodyPr>
          <a:lstStyle/>
          <a:p>
            <a:r>
              <a:rPr lang="en-US" sz="2400" dirty="0" err="1"/>
              <a:t>Folate</a:t>
            </a:r>
            <a:r>
              <a:rPr lang="en-US" sz="2400" dirty="0"/>
              <a:t> Receptor (FR) autoantibodies-  first found in 2005 and can be measured in the blood</a:t>
            </a:r>
          </a:p>
          <a:p>
            <a:pPr lvl="0"/>
            <a:r>
              <a:rPr lang="en-US" sz="2400" dirty="0"/>
              <a:t>Block the FR binding site in the choroid plexus</a:t>
            </a:r>
          </a:p>
          <a:p>
            <a:pPr lvl="0"/>
            <a:r>
              <a:rPr lang="en-US" sz="2400" dirty="0"/>
              <a:t>Associated with </a:t>
            </a:r>
            <a:r>
              <a:rPr lang="en-US" sz="2400" dirty="0" err="1" smtClean="0"/>
              <a:t>Rett</a:t>
            </a:r>
            <a:r>
              <a:rPr lang="en-US" sz="2400" dirty="0" smtClean="0"/>
              <a:t> and low </a:t>
            </a:r>
            <a:r>
              <a:rPr lang="en-US" sz="2400" dirty="0"/>
              <a:t>functioning </a:t>
            </a:r>
            <a:r>
              <a:rPr lang="en-US" sz="2400" dirty="0" smtClean="0"/>
              <a:t>ASD</a:t>
            </a:r>
            <a:endParaRPr lang="en-US" sz="2400" dirty="0"/>
          </a:p>
          <a:p>
            <a:pPr lvl="0"/>
            <a:r>
              <a:rPr lang="en-US" sz="2400" dirty="0"/>
              <a:t>Higher amounts of antibody, mean lower amounts of MTHF </a:t>
            </a:r>
            <a:r>
              <a:rPr lang="en-US" sz="2400" dirty="0" err="1"/>
              <a:t>folate</a:t>
            </a:r>
            <a:r>
              <a:rPr lang="en-US" sz="2400" dirty="0"/>
              <a:t> in the CSF</a:t>
            </a:r>
          </a:p>
          <a:p>
            <a:pPr lvl="0"/>
            <a:r>
              <a:rPr lang="en-US" sz="2400" dirty="0"/>
              <a:t>Above 1 </a:t>
            </a:r>
            <a:r>
              <a:rPr lang="en-US" sz="2400" dirty="0" err="1"/>
              <a:t>pmoles</a:t>
            </a:r>
            <a:r>
              <a:rPr lang="en-US" sz="2400" dirty="0"/>
              <a:t> FR blocked/</a:t>
            </a:r>
            <a:r>
              <a:rPr lang="en-US" sz="2400" dirty="0" err="1"/>
              <a:t>mmol</a:t>
            </a:r>
            <a:r>
              <a:rPr lang="en-US" sz="2400" dirty="0"/>
              <a:t> tends to show significant changes in levels</a:t>
            </a:r>
          </a:p>
          <a:p>
            <a:pPr lvl="0"/>
            <a:r>
              <a:rPr lang="en-US" sz="2400" dirty="0"/>
              <a:t>10-15% of people in US has </a:t>
            </a:r>
            <a:r>
              <a:rPr lang="en-US" sz="2400" dirty="0" smtClean="0"/>
              <a:t>this (per </a:t>
            </a:r>
            <a:r>
              <a:rPr lang="en-US" sz="2400" dirty="0" err="1" smtClean="0"/>
              <a:t>Dr</a:t>
            </a:r>
            <a:r>
              <a:rPr lang="en-US" sz="2400" dirty="0" smtClean="0"/>
              <a:t> </a:t>
            </a:r>
            <a:r>
              <a:rPr lang="en-US" sz="2400" dirty="0" err="1" smtClean="0"/>
              <a:t>Rossignol’s</a:t>
            </a:r>
            <a:r>
              <a:rPr lang="en-US" sz="2400" dirty="0" smtClean="0"/>
              <a:t> research)</a:t>
            </a:r>
          </a:p>
          <a:p>
            <a:r>
              <a:rPr lang="en-US" sz="2400" dirty="0" smtClean="0"/>
              <a:t>Result is normal </a:t>
            </a:r>
            <a:r>
              <a:rPr lang="en-US" sz="2400" dirty="0"/>
              <a:t>levels 5MTHF in body but below normal levels in the </a:t>
            </a:r>
            <a:r>
              <a:rPr lang="en-US" sz="2400" dirty="0" smtClean="0"/>
              <a:t>CSF since receptors are blocked</a:t>
            </a:r>
            <a:endParaRPr lang="en-US" sz="2400" dirty="0"/>
          </a:p>
          <a:p>
            <a:pPr lvl="0"/>
            <a:r>
              <a:rPr lang="en-US" sz="2400" dirty="0" smtClean="0"/>
              <a:t>Lab is currently moving from a university lab to a new facility (should be available shortly)</a:t>
            </a:r>
            <a:endParaRPr lang="en-US" sz="2400" dirty="0"/>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8289502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001000" cy="1143000"/>
          </a:xfrm>
        </p:spPr>
        <p:txBody>
          <a:bodyPr/>
          <a:lstStyle/>
          <a:p>
            <a:r>
              <a:rPr lang="en-US" sz="4000" dirty="0" smtClean="0"/>
              <a:t>Cerebral </a:t>
            </a:r>
            <a:r>
              <a:rPr lang="en-US" sz="4000" dirty="0" err="1" smtClean="0"/>
              <a:t>Folate</a:t>
            </a:r>
            <a:r>
              <a:rPr lang="en-US" sz="4000" dirty="0" smtClean="0"/>
              <a:t> Deficiency (CFD)</a:t>
            </a:r>
            <a:endParaRPr lang="en-US" sz="4000" dirty="0"/>
          </a:p>
        </p:txBody>
      </p:sp>
      <p:sp>
        <p:nvSpPr>
          <p:cNvPr id="3" name="Content Placeholder 2"/>
          <p:cNvSpPr>
            <a:spLocks noGrp="1"/>
          </p:cNvSpPr>
          <p:nvPr>
            <p:ph idx="1"/>
          </p:nvPr>
        </p:nvSpPr>
        <p:spPr/>
        <p:txBody>
          <a:bodyPr>
            <a:normAutofit fontScale="92500" lnSpcReduction="10000"/>
          </a:bodyPr>
          <a:lstStyle/>
          <a:p>
            <a:pPr lvl="0"/>
            <a:r>
              <a:rPr lang="en-US" b="1" dirty="0" smtClean="0"/>
              <a:t>Cows </a:t>
            </a:r>
            <a:r>
              <a:rPr lang="en-US" b="1" dirty="0"/>
              <a:t>milk contains a </a:t>
            </a:r>
            <a:r>
              <a:rPr lang="en-US" b="1" dirty="0" err="1"/>
              <a:t>folate</a:t>
            </a:r>
            <a:r>
              <a:rPr lang="en-US" b="1" dirty="0"/>
              <a:t> receptor 91% similar to our </a:t>
            </a:r>
            <a:r>
              <a:rPr lang="en-US" b="1" dirty="0" err="1"/>
              <a:t>folate</a:t>
            </a:r>
            <a:r>
              <a:rPr lang="en-US" b="1" dirty="0"/>
              <a:t> receptor</a:t>
            </a:r>
            <a:r>
              <a:rPr lang="en-US" dirty="0"/>
              <a:t>….this sets us up to make more antibodies against the </a:t>
            </a:r>
            <a:r>
              <a:rPr lang="en-US" dirty="0" err="1"/>
              <a:t>folate</a:t>
            </a:r>
            <a:r>
              <a:rPr lang="en-US" dirty="0"/>
              <a:t> receptors in our </a:t>
            </a:r>
            <a:r>
              <a:rPr lang="en-US" dirty="0" smtClean="0"/>
              <a:t>brain</a:t>
            </a:r>
            <a:endParaRPr lang="en-US" sz="1700" dirty="0"/>
          </a:p>
          <a:p>
            <a:pPr lvl="0"/>
            <a:r>
              <a:rPr lang="en-US" dirty="0"/>
              <a:t>Goat and human milk stimulate this much, much </a:t>
            </a:r>
            <a:r>
              <a:rPr lang="en-US" dirty="0" smtClean="0"/>
              <a:t>less</a:t>
            </a:r>
          </a:p>
          <a:p>
            <a:pPr lvl="0"/>
            <a:r>
              <a:rPr lang="en-US" dirty="0" smtClean="0"/>
              <a:t>Up </a:t>
            </a:r>
            <a:r>
              <a:rPr lang="en-US" dirty="0"/>
              <a:t>to 23/25 of kids with low functioning ASD early onset (non-regressive) had CFD and 19/23 had the serum FR autoantibodies.  Partial or complete recovery was seen after 12 months of </a:t>
            </a:r>
            <a:r>
              <a:rPr lang="en-US" dirty="0" err="1"/>
              <a:t>folinic</a:t>
            </a:r>
            <a:r>
              <a:rPr lang="en-US" dirty="0"/>
              <a:t> acid</a:t>
            </a:r>
          </a:p>
          <a:p>
            <a:pPr lvl="0"/>
            <a:r>
              <a:rPr lang="en-US" dirty="0" smtClean="0"/>
              <a:t>Treatment </a:t>
            </a:r>
            <a:r>
              <a:rPr lang="en-US" b="1" dirty="0"/>
              <a:t>0.5-1mg/kg divided BID with </a:t>
            </a:r>
            <a:r>
              <a:rPr lang="en-US" b="1" dirty="0" err="1"/>
              <a:t>folinic</a:t>
            </a:r>
            <a:r>
              <a:rPr lang="en-US" dirty="0"/>
              <a:t>, possibly 3 years or longer</a:t>
            </a:r>
          </a:p>
          <a:p>
            <a:pPr lvl="0"/>
            <a:r>
              <a:rPr lang="en-US" b="1" dirty="0"/>
              <a:t>Folic </a:t>
            </a:r>
            <a:r>
              <a:rPr lang="en-US" b="1" dirty="0" smtClean="0"/>
              <a:t>acid </a:t>
            </a:r>
            <a:r>
              <a:rPr lang="en-US" b="1" dirty="0"/>
              <a:t>is contraindicated since it has a higher binding affinity to </a:t>
            </a:r>
            <a:r>
              <a:rPr lang="en-US" b="1" dirty="0" err="1" smtClean="0"/>
              <a:t>folate</a:t>
            </a:r>
            <a:r>
              <a:rPr lang="en-US" b="1" dirty="0" smtClean="0"/>
              <a:t> receptors </a:t>
            </a:r>
            <a:r>
              <a:rPr lang="en-US" b="1" dirty="0"/>
              <a:t>than 5MTHF and could further deplete the CNS levels</a:t>
            </a:r>
          </a:p>
          <a:p>
            <a:pPr lvl="0"/>
            <a:r>
              <a:rPr lang="en-US" dirty="0"/>
              <a:t>Go off: camel and cow milk, colostrum (all can stimulate auto-antibodies</a:t>
            </a:r>
            <a:r>
              <a:rPr lang="en-US" dirty="0" smtClean="0"/>
              <a:t>)</a:t>
            </a:r>
          </a:p>
          <a:p>
            <a:pPr marL="114300" lvl="0" indent="0">
              <a:buNone/>
            </a:pPr>
            <a:endParaRPr lang="en-US" dirty="0" smtClean="0"/>
          </a:p>
          <a:p>
            <a:pPr marL="114300" lvl="0" indent="0">
              <a:buNone/>
            </a:pPr>
            <a:r>
              <a:rPr lang="en-US" sz="1300" dirty="0" smtClean="0"/>
              <a:t>Cerebral </a:t>
            </a:r>
            <a:r>
              <a:rPr lang="en-US" sz="1300" dirty="0" err="1" smtClean="0"/>
              <a:t>Folate</a:t>
            </a:r>
            <a:r>
              <a:rPr lang="en-US" sz="1300" dirty="0" smtClean="0"/>
              <a:t> Receptor Autoantibodies in Autism Spectrum Disorder.  </a:t>
            </a:r>
            <a:r>
              <a:rPr lang="en-US" sz="1300" dirty="0" err="1" smtClean="0"/>
              <a:t>Mol</a:t>
            </a:r>
            <a:r>
              <a:rPr lang="en-US" sz="1300" dirty="0" smtClean="0"/>
              <a:t> Psychiatry. 2012 Jan 10.  Doi.10.1038</a:t>
            </a:r>
          </a:p>
          <a:p>
            <a:pPr lvl="0"/>
            <a:endParaRPr lang="en-US" dirty="0"/>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876472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methylation labs</a:t>
            </a:r>
            <a:endParaRPr lang="en-US" dirty="0"/>
          </a:p>
        </p:txBody>
      </p:sp>
      <p:sp>
        <p:nvSpPr>
          <p:cNvPr id="3" name="Content Placeholder 2"/>
          <p:cNvSpPr>
            <a:spLocks noGrp="1"/>
          </p:cNvSpPr>
          <p:nvPr>
            <p:ph idx="1"/>
          </p:nvPr>
        </p:nvSpPr>
        <p:spPr>
          <a:xfrm>
            <a:off x="152400" y="1371600"/>
            <a:ext cx="7924800" cy="5486400"/>
          </a:xfrm>
        </p:spPr>
        <p:txBody>
          <a:bodyPr>
            <a:normAutofit fontScale="85000" lnSpcReduction="20000"/>
          </a:bodyPr>
          <a:lstStyle/>
          <a:p>
            <a:r>
              <a:rPr lang="en-US" b="1" dirty="0" smtClean="0"/>
              <a:t>MTHFR </a:t>
            </a:r>
            <a:r>
              <a:rPr lang="en-US" b="1" dirty="0"/>
              <a:t>gene testing </a:t>
            </a:r>
            <a:r>
              <a:rPr lang="en-US" dirty="0"/>
              <a:t>(most significant is homozygous C677T)- </a:t>
            </a:r>
            <a:r>
              <a:rPr lang="en-US" dirty="0" err="1" smtClean="0"/>
              <a:t>Spectracell</a:t>
            </a:r>
            <a:r>
              <a:rPr lang="en-US" dirty="0" smtClean="0"/>
              <a:t>, </a:t>
            </a:r>
            <a:r>
              <a:rPr lang="en-US" dirty="0" err="1" smtClean="0"/>
              <a:t>Labcorp</a:t>
            </a:r>
            <a:r>
              <a:rPr lang="en-US" dirty="0" smtClean="0"/>
              <a:t> </a:t>
            </a:r>
            <a:r>
              <a:rPr lang="en-US" dirty="0"/>
              <a:t>or </a:t>
            </a:r>
            <a:r>
              <a:rPr lang="en-US" dirty="0" smtClean="0"/>
              <a:t>Quest all offer this</a:t>
            </a:r>
            <a:endParaRPr lang="en-US" dirty="0"/>
          </a:p>
          <a:p>
            <a:r>
              <a:rPr lang="en-US" b="1" dirty="0"/>
              <a:t>Health Diagnostics Lab offers a full methylation panel </a:t>
            </a:r>
            <a:r>
              <a:rPr lang="en-US" dirty="0"/>
              <a:t>test (looking at </a:t>
            </a:r>
            <a:r>
              <a:rPr lang="en-US" dirty="0" err="1"/>
              <a:t>folates</a:t>
            </a:r>
            <a:r>
              <a:rPr lang="en-US" dirty="0"/>
              <a:t>, glutathione and B12)</a:t>
            </a:r>
          </a:p>
          <a:p>
            <a:r>
              <a:rPr lang="en-US" dirty="0" smtClean="0"/>
              <a:t>CBC shows </a:t>
            </a:r>
            <a:r>
              <a:rPr lang="en-US" b="1" dirty="0" smtClean="0"/>
              <a:t>chronic elevated </a:t>
            </a:r>
            <a:r>
              <a:rPr lang="en-US" b="1" dirty="0"/>
              <a:t>MCV </a:t>
            </a:r>
            <a:r>
              <a:rPr lang="en-US" dirty="0" smtClean="0"/>
              <a:t>not responsive to B12 (or </a:t>
            </a:r>
            <a:r>
              <a:rPr lang="en-US" dirty="0"/>
              <a:t>someone who tends to have red urine after a B12 shot)</a:t>
            </a:r>
          </a:p>
          <a:p>
            <a:r>
              <a:rPr lang="en-US" b="1" dirty="0" err="1"/>
              <a:t>Folate</a:t>
            </a:r>
            <a:r>
              <a:rPr lang="en-US" b="1" dirty="0"/>
              <a:t> receptor binding and blocking antibodies </a:t>
            </a:r>
            <a:r>
              <a:rPr lang="en-US" dirty="0"/>
              <a:t>(lab should be available in the next couple months again</a:t>
            </a:r>
            <a:r>
              <a:rPr lang="en-US" dirty="0" smtClean="0"/>
              <a:t>)</a:t>
            </a:r>
          </a:p>
          <a:p>
            <a:r>
              <a:rPr lang="en-US" b="1" dirty="0" err="1" smtClean="0"/>
              <a:t>Methylmalonic</a:t>
            </a:r>
            <a:r>
              <a:rPr lang="en-US" b="1" dirty="0" smtClean="0"/>
              <a:t> acid </a:t>
            </a:r>
            <a:r>
              <a:rPr lang="en-US" dirty="0" smtClean="0"/>
              <a:t>as best measure of B12</a:t>
            </a:r>
          </a:p>
          <a:p>
            <a:r>
              <a:rPr lang="en-US" b="1" dirty="0" smtClean="0"/>
              <a:t>RBC and serum </a:t>
            </a:r>
            <a:r>
              <a:rPr lang="en-US" b="1" dirty="0" err="1" smtClean="0"/>
              <a:t>folate</a:t>
            </a:r>
            <a:r>
              <a:rPr lang="en-US" dirty="0" smtClean="0"/>
              <a:t> levels</a:t>
            </a:r>
          </a:p>
          <a:p>
            <a:r>
              <a:rPr lang="en-US" b="1" dirty="0" smtClean="0"/>
              <a:t>Serum B12- </a:t>
            </a:r>
            <a:r>
              <a:rPr lang="en-US" dirty="0" smtClean="0"/>
              <a:t>rarely low, but if it is the patient is in serious need</a:t>
            </a:r>
          </a:p>
          <a:p>
            <a:r>
              <a:rPr lang="en-US" dirty="0" smtClean="0"/>
              <a:t>Meridian Valley lab </a:t>
            </a:r>
            <a:r>
              <a:rPr lang="en-US" b="1" dirty="0" smtClean="0"/>
              <a:t>neutrophil </a:t>
            </a:r>
            <a:r>
              <a:rPr lang="en-US" b="1" dirty="0" err="1" smtClean="0"/>
              <a:t>hypersegmentation</a:t>
            </a:r>
            <a:r>
              <a:rPr lang="en-US" b="1" dirty="0" smtClean="0"/>
              <a:t> </a:t>
            </a:r>
            <a:r>
              <a:rPr lang="en-US" b="1" dirty="0"/>
              <a:t>% </a:t>
            </a:r>
            <a:r>
              <a:rPr lang="en-US" dirty="0" smtClean="0"/>
              <a:t>-the </a:t>
            </a:r>
            <a:r>
              <a:rPr lang="en-US" dirty="0"/>
              <a:t>lower the better.  Higher percentages indicate there are more 5 lobed </a:t>
            </a:r>
            <a:r>
              <a:rPr lang="en-US" dirty="0" smtClean="0"/>
              <a:t>immature neutrophils in </a:t>
            </a:r>
            <a:r>
              <a:rPr lang="en-US" dirty="0"/>
              <a:t>the blood that don’t seem to have enough </a:t>
            </a:r>
            <a:r>
              <a:rPr lang="en-US" dirty="0" err="1"/>
              <a:t>folate</a:t>
            </a:r>
            <a:r>
              <a:rPr lang="en-US" dirty="0"/>
              <a:t> to mature properly</a:t>
            </a:r>
            <a:r>
              <a:rPr lang="en-US" dirty="0" smtClean="0"/>
              <a:t>. (good article by </a:t>
            </a:r>
            <a:r>
              <a:rPr lang="en-US" dirty="0" err="1" smtClean="0"/>
              <a:t>Dr</a:t>
            </a:r>
            <a:r>
              <a:rPr lang="en-US" dirty="0" smtClean="0"/>
              <a:t> Jonathan Wright June 2010 Nutrition and Healing)</a:t>
            </a:r>
            <a:endParaRPr lang="en-US" dirty="0"/>
          </a:p>
          <a:p>
            <a:r>
              <a:rPr lang="en-US" b="1" dirty="0" smtClean="0"/>
              <a:t>Do </a:t>
            </a:r>
            <a:r>
              <a:rPr lang="en-US" b="1" dirty="0"/>
              <a:t>NOT worry about high B12 or </a:t>
            </a:r>
            <a:r>
              <a:rPr lang="en-US" b="1" dirty="0" err="1"/>
              <a:t>folate</a:t>
            </a:r>
            <a:r>
              <a:rPr lang="en-US" b="1" dirty="0"/>
              <a:t> in the serum </a:t>
            </a:r>
            <a:r>
              <a:rPr lang="en-US" dirty="0"/>
              <a:t>(this may just be reflective of poor transport into the cell)- think pancreatic insufficiency, lack of intrinsic factor, bacterial intestinal </a:t>
            </a:r>
            <a:r>
              <a:rPr lang="en-US" dirty="0" smtClean="0"/>
              <a:t>overgrowth</a:t>
            </a:r>
          </a:p>
          <a:p>
            <a:r>
              <a:rPr lang="en-US" b="1" dirty="0"/>
              <a:t>CSF </a:t>
            </a:r>
            <a:r>
              <a:rPr lang="en-US" b="1" dirty="0" err="1"/>
              <a:t>folate</a:t>
            </a:r>
            <a:r>
              <a:rPr lang="en-US" b="1" dirty="0"/>
              <a:t> </a:t>
            </a:r>
            <a:r>
              <a:rPr lang="en-US" b="1" dirty="0" smtClean="0"/>
              <a:t>levels </a:t>
            </a:r>
            <a:r>
              <a:rPr lang="en-US" dirty="0" smtClean="0"/>
              <a:t>are also being done in some autistic children</a:t>
            </a:r>
            <a:endParaRPr lang="en-US" dirty="0"/>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7815977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xmlns="" val="1866388817"/>
              </p:ext>
            </p:extLst>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0831992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sz="4000" dirty="0" smtClean="0"/>
              <a:t>Biofilm Enzymes</a:t>
            </a:r>
          </a:p>
        </p:txBody>
      </p:sp>
      <p:sp>
        <p:nvSpPr>
          <p:cNvPr id="63491" name="Rectangle 3"/>
          <p:cNvSpPr>
            <a:spLocks noGrp="1" noChangeArrowheads="1"/>
          </p:cNvSpPr>
          <p:nvPr>
            <p:ph idx="1"/>
          </p:nvPr>
        </p:nvSpPr>
        <p:spPr>
          <a:xfrm>
            <a:off x="-76200" y="1447800"/>
            <a:ext cx="8686800" cy="5029200"/>
          </a:xfrm>
        </p:spPr>
        <p:txBody>
          <a:bodyPr>
            <a:normAutofit/>
          </a:bodyPr>
          <a:lstStyle/>
          <a:p>
            <a:pPr eaLnBrk="1" hangingPunct="1">
              <a:lnSpc>
                <a:spcPct val="80000"/>
              </a:lnSpc>
              <a:buFontTx/>
              <a:buNone/>
            </a:pPr>
            <a:endParaRPr lang="en-US" sz="2400" dirty="0" smtClean="0"/>
          </a:p>
          <a:p>
            <a:pPr eaLnBrk="1" hangingPunct="1">
              <a:lnSpc>
                <a:spcPct val="80000"/>
              </a:lnSpc>
              <a:buFontTx/>
              <a:buNone/>
            </a:pPr>
            <a:r>
              <a:rPr lang="en-US" sz="2400" dirty="0" smtClean="0"/>
              <a:t>	</a:t>
            </a:r>
            <a:r>
              <a:rPr lang="en-US" sz="2400" b="1" u="sng" dirty="0" smtClean="0"/>
              <a:t>Especially useful if you are not getting ahead of infection:</a:t>
            </a:r>
          </a:p>
          <a:p>
            <a:pPr eaLnBrk="1" hangingPunct="1">
              <a:lnSpc>
                <a:spcPct val="80000"/>
              </a:lnSpc>
              <a:buFontTx/>
              <a:buNone/>
            </a:pPr>
            <a:r>
              <a:rPr lang="en-US" sz="2400" dirty="0" smtClean="0"/>
              <a:t>	- </a:t>
            </a:r>
            <a:r>
              <a:rPr lang="en-US" sz="2400" b="1" dirty="0" smtClean="0"/>
              <a:t>SPS 30</a:t>
            </a:r>
            <a:r>
              <a:rPr lang="en-US" sz="2400" dirty="0" smtClean="0"/>
              <a:t> by </a:t>
            </a:r>
            <a:r>
              <a:rPr lang="en-US" sz="2400" dirty="0" err="1" smtClean="0"/>
              <a:t>Theramedix</a:t>
            </a:r>
            <a:r>
              <a:rPr lang="en-US" sz="2400" dirty="0" smtClean="0"/>
              <a:t> (</a:t>
            </a:r>
            <a:r>
              <a:rPr lang="en-US" sz="2400" dirty="0" smtClean="0">
                <a:hlinkClick r:id="rId2"/>
              </a:rPr>
              <a:t>www.theramedix.net</a:t>
            </a:r>
            <a:r>
              <a:rPr lang="en-US" sz="2400" dirty="0" smtClean="0"/>
              <a:t>) </a:t>
            </a:r>
          </a:p>
          <a:p>
            <a:pPr eaLnBrk="1" hangingPunct="1">
              <a:lnSpc>
                <a:spcPct val="80000"/>
              </a:lnSpc>
              <a:buFontTx/>
              <a:buNone/>
            </a:pPr>
            <a:endParaRPr lang="en-US" sz="2400" dirty="0" smtClean="0"/>
          </a:p>
          <a:p>
            <a:pPr eaLnBrk="1" hangingPunct="1">
              <a:lnSpc>
                <a:spcPct val="80000"/>
              </a:lnSpc>
              <a:buFontTx/>
              <a:buNone/>
            </a:pPr>
            <a:r>
              <a:rPr lang="en-US" sz="2400" dirty="0" smtClean="0"/>
              <a:t>	- </a:t>
            </a:r>
            <a:r>
              <a:rPr lang="en-US" sz="2400" b="1" dirty="0" err="1" smtClean="0"/>
              <a:t>Mucostop</a:t>
            </a:r>
            <a:r>
              <a:rPr lang="en-US" sz="2400" dirty="0" smtClean="0"/>
              <a:t>  or </a:t>
            </a:r>
            <a:r>
              <a:rPr lang="en-US" sz="2400" b="1" dirty="0" err="1" smtClean="0"/>
              <a:t>Virastop</a:t>
            </a:r>
            <a:r>
              <a:rPr lang="en-US" sz="2400" dirty="0" smtClean="0"/>
              <a:t> by </a:t>
            </a:r>
            <a:r>
              <a:rPr lang="en-US" sz="2400" dirty="0" err="1" smtClean="0"/>
              <a:t>Enzymedica</a:t>
            </a:r>
            <a:r>
              <a:rPr lang="en-US" sz="2400" dirty="0" smtClean="0"/>
              <a:t> (</a:t>
            </a:r>
            <a:r>
              <a:rPr lang="en-US" sz="2400" dirty="0" smtClean="0">
                <a:hlinkClick r:id="rId3"/>
              </a:rPr>
              <a:t>www.enzymedica.com</a:t>
            </a:r>
            <a:r>
              <a:rPr lang="en-US" sz="2400" dirty="0" smtClean="0"/>
              <a:t>) </a:t>
            </a:r>
          </a:p>
          <a:p>
            <a:pPr eaLnBrk="1" hangingPunct="1">
              <a:lnSpc>
                <a:spcPct val="80000"/>
              </a:lnSpc>
              <a:buFontTx/>
              <a:buNone/>
            </a:pPr>
            <a:endParaRPr lang="en-US" sz="2400" dirty="0" smtClean="0"/>
          </a:p>
          <a:p>
            <a:pPr eaLnBrk="1" hangingPunct="1">
              <a:lnSpc>
                <a:spcPct val="80000"/>
              </a:lnSpc>
              <a:buFontTx/>
              <a:buNone/>
            </a:pPr>
            <a:r>
              <a:rPr lang="en-US" sz="2400" dirty="0" smtClean="0"/>
              <a:t>	- </a:t>
            </a:r>
            <a:r>
              <a:rPr lang="en-US" sz="2400" b="1" dirty="0" err="1" smtClean="0"/>
              <a:t>Serrapeptase</a:t>
            </a:r>
            <a:r>
              <a:rPr lang="en-US" sz="2400" b="1" dirty="0" smtClean="0"/>
              <a:t> (especially for yeast)</a:t>
            </a:r>
          </a:p>
          <a:p>
            <a:pPr eaLnBrk="1" hangingPunct="1">
              <a:lnSpc>
                <a:spcPct val="80000"/>
              </a:lnSpc>
              <a:buFontTx/>
              <a:buNone/>
            </a:pPr>
            <a:endParaRPr lang="en-US" sz="2400" b="1" dirty="0" smtClean="0"/>
          </a:p>
          <a:p>
            <a:pPr eaLnBrk="1" hangingPunct="1">
              <a:lnSpc>
                <a:spcPct val="80000"/>
              </a:lnSpc>
              <a:buFontTx/>
              <a:buNone/>
            </a:pPr>
            <a:r>
              <a:rPr lang="en-US" sz="2400" b="1" dirty="0"/>
              <a:t>	</a:t>
            </a:r>
            <a:r>
              <a:rPr lang="en-US" sz="2400" b="1" dirty="0" smtClean="0"/>
              <a:t>- </a:t>
            </a:r>
            <a:r>
              <a:rPr lang="en-US" sz="2400" b="1" dirty="0" err="1" smtClean="0"/>
              <a:t>Klaire</a:t>
            </a:r>
            <a:r>
              <a:rPr lang="en-US" sz="2400" b="1" dirty="0" smtClean="0"/>
              <a:t> </a:t>
            </a:r>
            <a:r>
              <a:rPr lang="en-US" sz="2400" b="1" dirty="0" err="1" smtClean="0"/>
              <a:t>Interfase</a:t>
            </a:r>
            <a:r>
              <a:rPr lang="en-US" sz="2400" b="1" dirty="0" smtClean="0"/>
              <a:t> or </a:t>
            </a:r>
            <a:r>
              <a:rPr lang="en-US" sz="2400" b="1" dirty="0" err="1" smtClean="0"/>
              <a:t>Interfase</a:t>
            </a:r>
            <a:r>
              <a:rPr lang="en-US" sz="2400" b="1" dirty="0" smtClean="0"/>
              <a:t> Plus</a:t>
            </a:r>
          </a:p>
          <a:p>
            <a:pPr eaLnBrk="1" hangingPunct="1">
              <a:lnSpc>
                <a:spcPct val="80000"/>
              </a:lnSpc>
              <a:buFontTx/>
              <a:buNone/>
            </a:pPr>
            <a:endParaRPr lang="en-US" sz="2400" b="1" dirty="0" smtClean="0"/>
          </a:p>
          <a:p>
            <a:pPr eaLnBrk="1" hangingPunct="1">
              <a:lnSpc>
                <a:spcPct val="80000"/>
              </a:lnSpc>
              <a:buFontTx/>
              <a:buNone/>
            </a:pPr>
            <a:r>
              <a:rPr lang="en-US" sz="2400" b="1" dirty="0"/>
              <a:t>	</a:t>
            </a:r>
            <a:r>
              <a:rPr lang="en-US" sz="2400" b="1" dirty="0" smtClean="0"/>
              <a:t>- </a:t>
            </a:r>
            <a:r>
              <a:rPr lang="en-US" sz="2400" b="1" dirty="0" err="1" smtClean="0"/>
              <a:t>Kirkman</a:t>
            </a:r>
            <a:r>
              <a:rPr lang="en-US" sz="2400" b="1" dirty="0" smtClean="0"/>
              <a:t> Biofilm Defense</a:t>
            </a:r>
            <a:endParaRPr lang="en-US" sz="2400" dirty="0"/>
          </a:p>
          <a:p>
            <a:pPr eaLnBrk="1" hangingPunct="1">
              <a:lnSpc>
                <a:spcPct val="80000"/>
              </a:lnSpc>
              <a:buFontTx/>
              <a:buNone/>
            </a:pPr>
            <a:endParaRPr lang="en-US" sz="2400" b="1" dirty="0" smtClean="0"/>
          </a:p>
          <a:p>
            <a:pPr eaLnBrk="1" hangingPunct="1">
              <a:lnSpc>
                <a:spcPct val="80000"/>
              </a:lnSpc>
              <a:buFontTx/>
              <a:buNone/>
            </a:pPr>
            <a:r>
              <a:rPr lang="en-US" sz="2400" b="1" dirty="0"/>
              <a:t>	</a:t>
            </a:r>
            <a:r>
              <a:rPr lang="en-US" sz="2400" b="1" dirty="0" smtClean="0"/>
              <a:t>- </a:t>
            </a:r>
            <a:r>
              <a:rPr lang="en-US" sz="2400" b="1" dirty="0" err="1" smtClean="0"/>
              <a:t>Lumbrokinase</a:t>
            </a:r>
            <a:r>
              <a:rPr lang="en-US" sz="2400" b="1" dirty="0" smtClean="0"/>
              <a:t> (</a:t>
            </a:r>
            <a:r>
              <a:rPr lang="en-US" sz="2400" b="1" dirty="0" err="1" smtClean="0"/>
              <a:t>Boluoke</a:t>
            </a:r>
            <a:r>
              <a:rPr lang="en-US" sz="2400" b="1" dirty="0" smtClean="0"/>
              <a:t>)</a:t>
            </a:r>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8264866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8796380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81000" y="152400"/>
            <a:ext cx="8153400" cy="1295400"/>
          </a:xfrm>
        </p:spPr>
        <p:txBody>
          <a:bodyPr>
            <a:normAutofit fontScale="90000"/>
          </a:bodyPr>
          <a:lstStyle/>
          <a:p>
            <a:pPr eaLnBrk="1" hangingPunct="1"/>
            <a:r>
              <a:rPr lang="en-US" sz="4000" b="1" dirty="0" smtClean="0"/>
              <a:t/>
            </a:r>
            <a:br>
              <a:rPr lang="en-US" sz="4000" b="1" dirty="0" smtClean="0"/>
            </a:br>
            <a:r>
              <a:rPr lang="en-US" sz="4000" b="1" dirty="0" smtClean="0"/>
              <a:t>Rule out Mold Exposures</a:t>
            </a:r>
            <a:r>
              <a:rPr lang="en-US" sz="4000" dirty="0" smtClean="0"/>
              <a:t/>
            </a:r>
            <a:br>
              <a:rPr lang="en-US" sz="4000" dirty="0" smtClean="0"/>
            </a:br>
            <a:endParaRPr lang="en-US" dirty="0" smtClean="0"/>
          </a:p>
        </p:txBody>
      </p:sp>
      <p:sp>
        <p:nvSpPr>
          <p:cNvPr id="25603" name="Rectangle 3"/>
          <p:cNvSpPr>
            <a:spLocks noGrp="1" noChangeArrowheads="1"/>
          </p:cNvSpPr>
          <p:nvPr>
            <p:ph idx="1"/>
          </p:nvPr>
        </p:nvSpPr>
        <p:spPr>
          <a:xfrm>
            <a:off x="0" y="1066800"/>
            <a:ext cx="8763000" cy="5791200"/>
          </a:xfrm>
        </p:spPr>
        <p:txBody>
          <a:bodyPr>
            <a:noAutofit/>
          </a:bodyPr>
          <a:lstStyle/>
          <a:p>
            <a:pPr eaLnBrk="1" hangingPunct="1">
              <a:lnSpc>
                <a:spcPct val="80000"/>
              </a:lnSpc>
            </a:pPr>
            <a:r>
              <a:rPr lang="en-US" sz="2200" dirty="0" smtClean="0"/>
              <a:t>Go to </a:t>
            </a:r>
            <a:r>
              <a:rPr lang="en-US" sz="2200" dirty="0" smtClean="0">
                <a:solidFill>
                  <a:srgbClr val="002060"/>
                </a:solidFill>
                <a:hlinkClick r:id="rId2"/>
              </a:rPr>
              <a:t>www.survivingmold.com</a:t>
            </a:r>
            <a:r>
              <a:rPr lang="en-US" sz="2200" dirty="0" smtClean="0"/>
              <a:t> to learn more about Ritchie  Shoemaker’s protocols and testing</a:t>
            </a:r>
          </a:p>
          <a:p>
            <a:pPr eaLnBrk="1" hangingPunct="1">
              <a:lnSpc>
                <a:spcPct val="80000"/>
              </a:lnSpc>
              <a:buNone/>
            </a:pPr>
            <a:endParaRPr lang="en-US" sz="2200" dirty="0" smtClean="0"/>
          </a:p>
          <a:p>
            <a:pPr eaLnBrk="1" hangingPunct="1">
              <a:lnSpc>
                <a:spcPct val="80000"/>
              </a:lnSpc>
            </a:pPr>
            <a:r>
              <a:rPr lang="en-US" sz="2200" dirty="0" smtClean="0"/>
              <a:t>Suspect with patients that have “yeast” issues within days of discontinuing anti-</a:t>
            </a:r>
            <a:r>
              <a:rPr lang="en-US" sz="2200" dirty="0" err="1" smtClean="0"/>
              <a:t>fungals</a:t>
            </a:r>
            <a:endParaRPr lang="en-US" sz="2200" dirty="0" smtClean="0"/>
          </a:p>
          <a:p>
            <a:pPr eaLnBrk="1" hangingPunct="1">
              <a:lnSpc>
                <a:spcPct val="80000"/>
              </a:lnSpc>
              <a:buNone/>
            </a:pPr>
            <a:endParaRPr lang="en-US" sz="2200" dirty="0" smtClean="0"/>
          </a:p>
          <a:p>
            <a:pPr eaLnBrk="1" hangingPunct="1">
              <a:lnSpc>
                <a:spcPct val="80000"/>
              </a:lnSpc>
            </a:pPr>
            <a:r>
              <a:rPr lang="en-US" sz="2200" dirty="0" smtClean="0"/>
              <a:t>There can be an allergy or immune/inflammatory reaction</a:t>
            </a:r>
          </a:p>
          <a:p>
            <a:pPr eaLnBrk="1" hangingPunct="1">
              <a:lnSpc>
                <a:spcPct val="80000"/>
              </a:lnSpc>
              <a:buNone/>
            </a:pPr>
            <a:endParaRPr lang="en-US" sz="2200" dirty="0" smtClean="0"/>
          </a:p>
          <a:p>
            <a:pPr eaLnBrk="1" hangingPunct="1">
              <a:lnSpc>
                <a:spcPct val="80000"/>
              </a:lnSpc>
            </a:pPr>
            <a:r>
              <a:rPr lang="en-US" sz="2200" dirty="0" smtClean="0"/>
              <a:t>Patients that are agitated when it rains or after going to the library or church</a:t>
            </a:r>
          </a:p>
          <a:p>
            <a:pPr eaLnBrk="1" hangingPunct="1">
              <a:lnSpc>
                <a:spcPct val="80000"/>
              </a:lnSpc>
              <a:buNone/>
            </a:pPr>
            <a:endParaRPr lang="en-US" sz="2200" dirty="0" smtClean="0"/>
          </a:p>
          <a:p>
            <a:pPr eaLnBrk="1" hangingPunct="1">
              <a:lnSpc>
                <a:spcPct val="80000"/>
              </a:lnSpc>
            </a:pPr>
            <a:r>
              <a:rPr lang="en-US" sz="2200" dirty="0" smtClean="0"/>
              <a:t>Often allergic shiners and multiple small lymph nodes all the time in neck</a:t>
            </a:r>
          </a:p>
          <a:p>
            <a:pPr eaLnBrk="1" hangingPunct="1">
              <a:lnSpc>
                <a:spcPct val="80000"/>
              </a:lnSpc>
              <a:buNone/>
            </a:pPr>
            <a:endParaRPr lang="en-US" sz="2200" dirty="0" smtClean="0"/>
          </a:p>
          <a:p>
            <a:pPr eaLnBrk="1" hangingPunct="1">
              <a:lnSpc>
                <a:spcPct val="80000"/>
              </a:lnSpc>
            </a:pPr>
            <a:r>
              <a:rPr lang="en-US" sz="2200" dirty="0" smtClean="0"/>
              <a:t>Snoring/sinus issues/generally very sensitive to odors and foods</a:t>
            </a:r>
          </a:p>
          <a:p>
            <a:pPr marL="114300" indent="0" eaLnBrk="1" hangingPunct="1">
              <a:lnSpc>
                <a:spcPct val="80000"/>
              </a:lnSpc>
              <a:buNone/>
            </a:pPr>
            <a:endParaRPr lang="en-US" sz="2200" dirty="0" smtClean="0"/>
          </a:p>
          <a:p>
            <a:pPr eaLnBrk="1" hangingPunct="1">
              <a:lnSpc>
                <a:spcPct val="80000"/>
              </a:lnSpc>
            </a:pPr>
            <a:r>
              <a:rPr lang="en-US" dirty="0" smtClean="0"/>
              <a:t>Big link I see with CFS or those who are overly sensitive in general</a:t>
            </a:r>
            <a:endParaRPr lang="en-US" sz="2200" dirty="0" smtClean="0"/>
          </a:p>
          <a:p>
            <a:pPr eaLnBrk="1" hangingPunct="1">
              <a:lnSpc>
                <a:spcPct val="80000"/>
              </a:lnSpc>
              <a:buNone/>
            </a:pPr>
            <a:endParaRPr lang="en-US" sz="2200" u="sng"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533400"/>
            <a:ext cx="8153400" cy="1295400"/>
          </a:xfrm>
        </p:spPr>
        <p:txBody>
          <a:bodyPr>
            <a:normAutofit fontScale="90000"/>
          </a:bodyPr>
          <a:lstStyle/>
          <a:p>
            <a:pPr eaLnBrk="1" hangingPunct="1"/>
            <a:r>
              <a:rPr lang="en-US" sz="4000" b="1" dirty="0" smtClean="0"/>
              <a:t/>
            </a:r>
            <a:br>
              <a:rPr lang="en-US" sz="4000" b="1" dirty="0" smtClean="0"/>
            </a:br>
            <a:r>
              <a:rPr lang="en-US" sz="3600" b="1" dirty="0" smtClean="0"/>
              <a:t>Mold Sensitivity Approaches</a:t>
            </a:r>
            <a:r>
              <a:rPr lang="en-US" sz="4000" dirty="0" smtClean="0"/>
              <a:t/>
            </a:r>
            <a:br>
              <a:rPr lang="en-US" sz="4000" dirty="0" smtClean="0"/>
            </a:br>
            <a:endParaRPr lang="en-US" dirty="0" smtClean="0"/>
          </a:p>
        </p:txBody>
      </p:sp>
      <p:sp>
        <p:nvSpPr>
          <p:cNvPr id="25603" name="Rectangle 3"/>
          <p:cNvSpPr>
            <a:spLocks noGrp="1" noChangeArrowheads="1"/>
          </p:cNvSpPr>
          <p:nvPr>
            <p:ph idx="1"/>
          </p:nvPr>
        </p:nvSpPr>
        <p:spPr>
          <a:xfrm>
            <a:off x="228600" y="1752600"/>
            <a:ext cx="8001000" cy="5791200"/>
          </a:xfrm>
        </p:spPr>
        <p:txBody>
          <a:bodyPr>
            <a:noAutofit/>
          </a:bodyPr>
          <a:lstStyle/>
          <a:p>
            <a:pPr eaLnBrk="1" hangingPunct="1">
              <a:lnSpc>
                <a:spcPct val="80000"/>
              </a:lnSpc>
            </a:pPr>
            <a:r>
              <a:rPr lang="en-US" sz="2800" b="1" dirty="0" smtClean="0"/>
              <a:t>stabilize mast cells </a:t>
            </a:r>
            <a:r>
              <a:rPr lang="en-US" sz="2800" dirty="0" smtClean="0"/>
              <a:t>(look up Dr. </a:t>
            </a:r>
            <a:r>
              <a:rPr lang="en-US" sz="2800" dirty="0" err="1" smtClean="0"/>
              <a:t>Theoharides</a:t>
            </a:r>
            <a:r>
              <a:rPr lang="en-US" sz="2800" dirty="0" smtClean="0"/>
              <a:t>)- </a:t>
            </a:r>
            <a:r>
              <a:rPr lang="en-US" sz="2800" dirty="0" err="1" smtClean="0"/>
              <a:t>quercetin</a:t>
            </a:r>
            <a:r>
              <a:rPr lang="en-US" sz="2800" dirty="0" smtClean="0"/>
              <a:t>, </a:t>
            </a:r>
            <a:r>
              <a:rPr lang="en-US" sz="2800" dirty="0" err="1" smtClean="0"/>
              <a:t>hydroxyzine</a:t>
            </a:r>
            <a:r>
              <a:rPr lang="en-US" sz="2800" dirty="0" smtClean="0"/>
              <a:t>, </a:t>
            </a:r>
            <a:r>
              <a:rPr lang="en-US" sz="2800" dirty="0" err="1" smtClean="0"/>
              <a:t>ketotifen</a:t>
            </a:r>
            <a:r>
              <a:rPr lang="en-US" sz="2800" dirty="0" smtClean="0"/>
              <a:t>, </a:t>
            </a:r>
            <a:r>
              <a:rPr lang="en-US" sz="2800" dirty="0" err="1" smtClean="0"/>
              <a:t>benedryl</a:t>
            </a:r>
            <a:r>
              <a:rPr lang="en-US" sz="2800" dirty="0" smtClean="0"/>
              <a:t>, </a:t>
            </a:r>
            <a:r>
              <a:rPr lang="en-US" sz="2800" dirty="0" err="1" smtClean="0"/>
              <a:t>vit</a:t>
            </a:r>
            <a:r>
              <a:rPr lang="en-US" sz="2800" dirty="0" smtClean="0"/>
              <a:t> C</a:t>
            </a:r>
          </a:p>
          <a:p>
            <a:pPr eaLnBrk="1" hangingPunct="1">
              <a:lnSpc>
                <a:spcPct val="80000"/>
              </a:lnSpc>
            </a:pPr>
            <a:endParaRPr lang="en-US" sz="2800" dirty="0" smtClean="0"/>
          </a:p>
          <a:p>
            <a:pPr>
              <a:lnSpc>
                <a:spcPct val="80000"/>
              </a:lnSpc>
            </a:pPr>
            <a:r>
              <a:rPr lang="en-US" sz="2800" b="1" dirty="0" smtClean="0"/>
              <a:t>bind up neurotoxins- </a:t>
            </a:r>
            <a:r>
              <a:rPr lang="en-US" sz="2800" dirty="0" smtClean="0"/>
              <a:t>high doses of EPA and DHA, charcoal, </a:t>
            </a:r>
            <a:r>
              <a:rPr lang="en-US" sz="2800" dirty="0" err="1" smtClean="0"/>
              <a:t>Cholestyramine</a:t>
            </a:r>
            <a:r>
              <a:rPr lang="en-US" sz="2800" dirty="0" smtClean="0"/>
              <a:t>, </a:t>
            </a:r>
            <a:r>
              <a:rPr lang="en-US" sz="2800" dirty="0" err="1" smtClean="0"/>
              <a:t>bentonite</a:t>
            </a:r>
            <a:endParaRPr lang="en-US" sz="2800" dirty="0" smtClean="0"/>
          </a:p>
          <a:p>
            <a:pPr>
              <a:lnSpc>
                <a:spcPct val="80000"/>
              </a:lnSpc>
            </a:pPr>
            <a:endParaRPr lang="en-US" sz="2800" dirty="0" smtClean="0"/>
          </a:p>
          <a:p>
            <a:pPr>
              <a:lnSpc>
                <a:spcPct val="80000"/>
              </a:lnSpc>
            </a:pPr>
            <a:r>
              <a:rPr lang="en-US" sz="2800" b="1" dirty="0" err="1" smtClean="0"/>
              <a:t>Pleo</a:t>
            </a:r>
            <a:r>
              <a:rPr lang="en-US" sz="2800" b="1" dirty="0" smtClean="0"/>
              <a:t> Nig </a:t>
            </a:r>
            <a:r>
              <a:rPr lang="en-US" sz="2800" dirty="0" smtClean="0"/>
              <a:t>given 2-3 times daily </a:t>
            </a:r>
          </a:p>
          <a:p>
            <a:pPr>
              <a:lnSpc>
                <a:spcPct val="80000"/>
              </a:lnSpc>
            </a:pPr>
            <a:endParaRPr lang="en-US" sz="2800" dirty="0" smtClean="0"/>
          </a:p>
          <a:p>
            <a:pPr>
              <a:lnSpc>
                <a:spcPct val="80000"/>
              </a:lnSpc>
            </a:pPr>
            <a:r>
              <a:rPr lang="en-US" sz="2800" dirty="0" smtClean="0"/>
              <a:t>Do an ERMI to check the home or check </a:t>
            </a:r>
            <a:r>
              <a:rPr lang="en-US" sz="2800" dirty="0" err="1" smtClean="0"/>
              <a:t>mycotoxins</a:t>
            </a:r>
            <a:r>
              <a:rPr lang="en-US" sz="2800" dirty="0" smtClean="0"/>
              <a:t> in the patient or the home (</a:t>
            </a:r>
            <a:r>
              <a:rPr lang="en-US" sz="2800" dirty="0" err="1" smtClean="0"/>
              <a:t>Cyrex</a:t>
            </a:r>
            <a:r>
              <a:rPr lang="en-US" sz="2800" dirty="0" smtClean="0"/>
              <a:t> Labs).  Look for elevated TGF beta-1 or C4a levels.</a:t>
            </a:r>
          </a:p>
          <a:p>
            <a:pPr eaLnBrk="1" hangingPunct="1">
              <a:lnSpc>
                <a:spcPct val="80000"/>
              </a:lnSpc>
              <a:buNone/>
            </a:pPr>
            <a:endParaRPr lang="en-US" sz="2200" dirty="0" smtClean="0">
              <a:solidFill>
                <a:srgbClr val="002060"/>
              </a:solidFill>
            </a:endParaRPr>
          </a:p>
          <a:p>
            <a:pPr eaLnBrk="1" hangingPunct="1">
              <a:lnSpc>
                <a:spcPct val="80000"/>
              </a:lnSpc>
            </a:pPr>
            <a:endParaRPr lang="en-US" sz="2200" u="sng"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8458200" cy="1143000"/>
          </a:xfrm>
        </p:spPr>
        <p:txBody>
          <a:bodyPr/>
          <a:lstStyle/>
          <a:p>
            <a:pPr eaLnBrk="1" hangingPunct="1"/>
            <a:r>
              <a:rPr lang="en-US" dirty="0" smtClean="0"/>
              <a:t>Boosting the immune system</a:t>
            </a:r>
          </a:p>
        </p:txBody>
      </p:sp>
      <p:sp>
        <p:nvSpPr>
          <p:cNvPr id="33795" name="Rectangle 3"/>
          <p:cNvSpPr>
            <a:spLocks noGrp="1" noChangeArrowheads="1"/>
          </p:cNvSpPr>
          <p:nvPr>
            <p:ph idx="1"/>
          </p:nvPr>
        </p:nvSpPr>
        <p:spPr>
          <a:xfrm>
            <a:off x="152400" y="1371600"/>
            <a:ext cx="8077200" cy="5486400"/>
          </a:xfrm>
        </p:spPr>
        <p:txBody>
          <a:bodyPr>
            <a:normAutofit/>
          </a:bodyPr>
          <a:lstStyle/>
          <a:p>
            <a:pPr>
              <a:lnSpc>
                <a:spcPct val="90000"/>
              </a:lnSpc>
            </a:pPr>
            <a:r>
              <a:rPr lang="en-US" sz="2400" b="1" dirty="0" err="1"/>
              <a:t>Vit</a:t>
            </a:r>
            <a:r>
              <a:rPr lang="en-US" sz="2400" b="1" dirty="0"/>
              <a:t> D</a:t>
            </a:r>
            <a:r>
              <a:rPr lang="en-US" sz="2400" dirty="0"/>
              <a:t>- doses up to 20,000IU daily may be needed in climates like Seattle.  Per </a:t>
            </a:r>
            <a:r>
              <a:rPr lang="en-US" sz="2400" dirty="0" err="1"/>
              <a:t>Dr</a:t>
            </a:r>
            <a:r>
              <a:rPr lang="en-US" sz="2400" dirty="0"/>
              <a:t> </a:t>
            </a:r>
            <a:r>
              <a:rPr lang="en-US" sz="2400" dirty="0" err="1"/>
              <a:t>Mercola’s</a:t>
            </a:r>
            <a:r>
              <a:rPr lang="en-US" sz="2400" dirty="0"/>
              <a:t> latest research typical dose needed is 35 IU/</a:t>
            </a:r>
            <a:r>
              <a:rPr lang="en-US" sz="2400" dirty="0" err="1"/>
              <a:t>lb</a:t>
            </a:r>
            <a:r>
              <a:rPr lang="en-US" sz="2400" dirty="0"/>
              <a:t> and I find serum level goal is 60-80 for best effect.  Average adult needs are around 8000IU </a:t>
            </a:r>
            <a:r>
              <a:rPr lang="en-US" sz="2400" dirty="0" smtClean="0"/>
              <a:t>daily</a:t>
            </a:r>
            <a:r>
              <a:rPr lang="en-US" sz="2400" dirty="0"/>
              <a:t> </a:t>
            </a:r>
            <a:r>
              <a:rPr lang="en-US" sz="2400" dirty="0" smtClean="0"/>
              <a:t>and kids 50IU/</a:t>
            </a:r>
            <a:r>
              <a:rPr lang="en-US" sz="2400" dirty="0" err="1" smtClean="0"/>
              <a:t>lb</a:t>
            </a:r>
            <a:r>
              <a:rPr lang="en-US" sz="2400" dirty="0" smtClean="0"/>
              <a:t>  (good idea to lab test regularly to get a good sense of proper dose)- balance this with at least 1mg of K2 for best tolerance and effect</a:t>
            </a:r>
            <a:endParaRPr lang="en-US" sz="2400" dirty="0"/>
          </a:p>
          <a:p>
            <a:pPr eaLnBrk="1" hangingPunct="1">
              <a:lnSpc>
                <a:spcPct val="90000"/>
              </a:lnSpc>
              <a:buNone/>
            </a:pPr>
            <a:endParaRPr lang="en-US" sz="2400" dirty="0" smtClean="0"/>
          </a:p>
          <a:p>
            <a:pPr eaLnBrk="1" hangingPunct="1">
              <a:lnSpc>
                <a:spcPct val="90000"/>
              </a:lnSpc>
            </a:pPr>
            <a:r>
              <a:rPr lang="en-US" sz="2400" b="1" dirty="0" err="1" smtClean="0"/>
              <a:t>GcMAF</a:t>
            </a:r>
            <a:r>
              <a:rPr lang="en-US" sz="2400" b="1" dirty="0" smtClean="0"/>
              <a:t> or </a:t>
            </a:r>
            <a:r>
              <a:rPr lang="en-US" sz="2400" b="1" dirty="0" err="1" smtClean="0"/>
              <a:t>Homeo</a:t>
            </a:r>
            <a:r>
              <a:rPr lang="en-US" sz="2400" b="1" dirty="0" smtClean="0"/>
              <a:t> K-Guard – </a:t>
            </a:r>
            <a:r>
              <a:rPr lang="en-US" sz="2400" dirty="0" err="1" smtClean="0"/>
              <a:t>nagalase</a:t>
            </a:r>
            <a:r>
              <a:rPr lang="en-US" sz="2400" dirty="0" smtClean="0"/>
              <a:t> testing by Health Diagnostics Lab will be elevated, indicating suppression of macrophages (lab indicators for success are low CD57 and elevated </a:t>
            </a:r>
            <a:r>
              <a:rPr lang="en-US" sz="2400" dirty="0" err="1" smtClean="0"/>
              <a:t>nagalase</a:t>
            </a:r>
            <a:r>
              <a:rPr lang="en-US" sz="2400" dirty="0" smtClean="0"/>
              <a:t>)- </a:t>
            </a:r>
            <a:r>
              <a:rPr lang="en-US" sz="2400" dirty="0" smtClean="0">
                <a:hlinkClick r:id="rId2"/>
              </a:rPr>
              <a:t>www.biopure.eu</a:t>
            </a:r>
            <a:r>
              <a:rPr lang="en-US" sz="2400" dirty="0" smtClean="0"/>
              <a:t> for K-Guard</a:t>
            </a:r>
            <a:endParaRPr lang="en-US" sz="2400" b="1" dirty="0" smtClean="0"/>
          </a:p>
          <a:p>
            <a:pPr eaLnBrk="1" hangingPunct="1">
              <a:lnSpc>
                <a:spcPct val="90000"/>
              </a:lnSpc>
              <a:buFontTx/>
              <a:buNone/>
            </a:pPr>
            <a:endParaRPr lang="en-US" sz="2400" dirty="0" smtClean="0"/>
          </a:p>
          <a:p>
            <a:pPr eaLnBrk="1" hangingPunct="1">
              <a:lnSpc>
                <a:spcPct val="90000"/>
              </a:lnSpc>
            </a:pPr>
            <a:r>
              <a:rPr lang="en-US" sz="2400" b="1" dirty="0" smtClean="0"/>
              <a:t>IVIG in extreme cases </a:t>
            </a:r>
            <a:r>
              <a:rPr lang="en-US" sz="2400" dirty="0" smtClean="0"/>
              <a:t>(indicated on labs by low immunoglobulin levels)</a:t>
            </a:r>
          </a:p>
          <a:p>
            <a:pPr eaLnBrk="1" hangingPunct="1">
              <a:lnSpc>
                <a:spcPct val="90000"/>
              </a:lnSpc>
            </a:pPr>
            <a:endParaRPr lang="en-US" sz="2400" dirty="0" smtClean="0"/>
          </a:p>
          <a:p>
            <a:pPr marL="114300" indent="0">
              <a:lnSpc>
                <a:spcPct val="90000"/>
              </a:lnSpc>
              <a:buNone/>
            </a:pPr>
            <a:endParaRPr lang="en-US" sz="2400" dirty="0" smtClean="0"/>
          </a:p>
          <a:p>
            <a:pPr eaLnBrk="1" hangingPunct="1">
              <a:lnSpc>
                <a:spcPct val="90000"/>
              </a:lnSpc>
              <a:buFontTx/>
              <a:buNone/>
            </a:pPr>
            <a:endParaRPr lang="en-US" sz="2400" dirty="0" smtClean="0"/>
          </a:p>
          <a:p>
            <a:pPr eaLnBrk="1" hangingPunct="1">
              <a:lnSpc>
                <a:spcPct val="90000"/>
              </a:lnSpc>
              <a:buFontTx/>
              <a:buNone/>
            </a:pPr>
            <a:endParaRPr lang="en-US" sz="2400" dirty="0" smtClean="0"/>
          </a:p>
          <a:p>
            <a:pPr eaLnBrk="1" hangingPunct="1">
              <a:lnSpc>
                <a:spcPct val="90000"/>
              </a:lnSpc>
              <a:buNone/>
            </a:pPr>
            <a:endParaRPr lang="en-US" sz="2400" dirty="0" smtClean="0"/>
          </a:p>
          <a:p>
            <a:pPr eaLnBrk="1" hangingPunct="1">
              <a:lnSpc>
                <a:spcPct val="90000"/>
              </a:lnSpc>
            </a:pPr>
            <a:endParaRPr lang="en-US" sz="1800" dirty="0" smtClean="0"/>
          </a:p>
          <a:p>
            <a:pPr eaLnBrk="1" hangingPunct="1">
              <a:lnSpc>
                <a:spcPct val="90000"/>
              </a:lnSpc>
            </a:pPr>
            <a:endParaRPr lang="en-US" dirty="0" smtClean="0"/>
          </a:p>
          <a:p>
            <a:pPr eaLnBrk="1" hangingPunct="1">
              <a:lnSpc>
                <a:spcPct val="90000"/>
              </a:lnSpc>
              <a:buFontTx/>
              <a:buNone/>
            </a:pPr>
            <a:endParaRPr lang="en-US" sz="36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2893764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8458200" cy="1143000"/>
          </a:xfrm>
        </p:spPr>
        <p:txBody>
          <a:bodyPr/>
          <a:lstStyle/>
          <a:p>
            <a:pPr eaLnBrk="1" hangingPunct="1"/>
            <a:r>
              <a:rPr lang="en-US" dirty="0" smtClean="0"/>
              <a:t>Boosting the immune system</a:t>
            </a:r>
          </a:p>
        </p:txBody>
      </p:sp>
      <p:sp>
        <p:nvSpPr>
          <p:cNvPr id="33795" name="Rectangle 3"/>
          <p:cNvSpPr>
            <a:spLocks noGrp="1" noChangeArrowheads="1"/>
          </p:cNvSpPr>
          <p:nvPr>
            <p:ph idx="1"/>
          </p:nvPr>
        </p:nvSpPr>
        <p:spPr>
          <a:xfrm>
            <a:off x="152400" y="1066800"/>
            <a:ext cx="8077200" cy="5486400"/>
          </a:xfrm>
        </p:spPr>
        <p:txBody>
          <a:bodyPr>
            <a:normAutofit fontScale="92500" lnSpcReduction="10000"/>
          </a:bodyPr>
          <a:lstStyle/>
          <a:p>
            <a:pPr marL="114300" lvl="0" indent="0">
              <a:buNone/>
            </a:pPr>
            <a:endParaRPr lang="en-US" sz="2400" dirty="0" smtClean="0"/>
          </a:p>
          <a:p>
            <a:pPr lvl="0"/>
            <a:r>
              <a:rPr lang="en-US" sz="2400" b="1" dirty="0" smtClean="0"/>
              <a:t>Immune XL Plus</a:t>
            </a:r>
            <a:r>
              <a:rPr lang="en-US" sz="2400" dirty="0" smtClean="0"/>
              <a:t>- </a:t>
            </a:r>
            <a:r>
              <a:rPr lang="en-US" sz="2400" dirty="0" smtClean="0">
                <a:hlinkClick r:id="rId2"/>
              </a:rPr>
              <a:t>www.immunexl.com</a:t>
            </a:r>
            <a:r>
              <a:rPr lang="en-US" sz="2400" dirty="0" smtClean="0"/>
              <a:t> – extract from the Pacific Yew Tree- </a:t>
            </a:r>
            <a:r>
              <a:rPr lang="en-US" sz="2400" dirty="0"/>
              <a:t>supports the body's ability to resist </a:t>
            </a:r>
            <a:r>
              <a:rPr lang="en-US" sz="2400" dirty="0" smtClean="0"/>
              <a:t>viral and bacterial </a:t>
            </a:r>
            <a:r>
              <a:rPr lang="en-US" sz="2400" dirty="0"/>
              <a:t>infections, promotes normal cell growth, strengthens and enhances the immune </a:t>
            </a:r>
            <a:r>
              <a:rPr lang="en-US" sz="2400" dirty="0" smtClean="0"/>
              <a:t>system.  What I see is an increase in WBC’s in my patients who have previously been low.  It works fantastic with mushroom products.</a:t>
            </a:r>
          </a:p>
          <a:p>
            <a:pPr marL="114300" lvl="0" indent="0">
              <a:buNone/>
            </a:pPr>
            <a:endParaRPr lang="en-US" sz="2400" dirty="0" smtClean="0"/>
          </a:p>
          <a:p>
            <a:r>
              <a:rPr lang="en-US" sz="2400" b="1" dirty="0" err="1"/>
              <a:t>Biocidin</a:t>
            </a:r>
            <a:r>
              <a:rPr lang="en-US" sz="2400" dirty="0"/>
              <a:t>- 5 drops twice daily to 3 times daily at first signs of infection (be more aggressive with Strep</a:t>
            </a:r>
            <a:r>
              <a:rPr lang="en-US" sz="2400" dirty="0" smtClean="0"/>
              <a:t>).  This also seems to be great for fungal and bacterial issues and cuts through biofilms</a:t>
            </a:r>
          </a:p>
          <a:p>
            <a:pPr marL="114300" indent="0">
              <a:buNone/>
            </a:pPr>
            <a:endParaRPr lang="en-US" sz="2400" dirty="0" smtClean="0"/>
          </a:p>
          <a:p>
            <a:pPr lvl="0"/>
            <a:r>
              <a:rPr lang="en-US" sz="2400" dirty="0" smtClean="0"/>
              <a:t>Consider </a:t>
            </a:r>
            <a:r>
              <a:rPr lang="en-US" sz="2400" b="1" dirty="0" smtClean="0"/>
              <a:t>constitutional homeopathy</a:t>
            </a:r>
          </a:p>
          <a:p>
            <a:pPr marL="114300" lvl="0" indent="0">
              <a:buNone/>
            </a:pPr>
            <a:endParaRPr lang="en-US" sz="2400" dirty="0" smtClean="0"/>
          </a:p>
          <a:p>
            <a:r>
              <a:rPr lang="en-US" sz="2400" b="1" dirty="0"/>
              <a:t>Address the tonsils!</a:t>
            </a:r>
            <a:endParaRPr lang="en-US" sz="2400" dirty="0"/>
          </a:p>
          <a:p>
            <a:pPr marL="114300" lvl="0" indent="0">
              <a:buNone/>
            </a:pPr>
            <a:endParaRPr lang="en-US" sz="2400" dirty="0"/>
          </a:p>
          <a:p>
            <a:pPr eaLnBrk="1" hangingPunct="1">
              <a:lnSpc>
                <a:spcPct val="90000"/>
              </a:lnSpc>
              <a:buNone/>
            </a:pPr>
            <a:endParaRPr lang="en-US" sz="2400" dirty="0" smtClean="0"/>
          </a:p>
          <a:p>
            <a:pPr eaLnBrk="1" hangingPunct="1">
              <a:lnSpc>
                <a:spcPct val="90000"/>
              </a:lnSpc>
            </a:pPr>
            <a:endParaRPr lang="en-US" sz="1800" dirty="0" smtClean="0"/>
          </a:p>
          <a:p>
            <a:pPr eaLnBrk="1" hangingPunct="1">
              <a:lnSpc>
                <a:spcPct val="90000"/>
              </a:lnSpc>
            </a:pPr>
            <a:endParaRPr lang="en-US" dirty="0" smtClean="0"/>
          </a:p>
          <a:p>
            <a:pPr eaLnBrk="1" hangingPunct="1">
              <a:lnSpc>
                <a:spcPct val="90000"/>
              </a:lnSpc>
              <a:buFontTx/>
              <a:buNone/>
            </a:pPr>
            <a:endParaRPr lang="en-US" sz="36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9450578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8458200" cy="1143000"/>
          </a:xfrm>
        </p:spPr>
        <p:txBody>
          <a:bodyPr/>
          <a:lstStyle/>
          <a:p>
            <a:pPr eaLnBrk="1" hangingPunct="1"/>
            <a:r>
              <a:rPr lang="en-US" dirty="0" smtClean="0"/>
              <a:t>Boosting the immune system</a:t>
            </a:r>
          </a:p>
        </p:txBody>
      </p:sp>
      <p:sp>
        <p:nvSpPr>
          <p:cNvPr id="33795" name="Rectangle 3"/>
          <p:cNvSpPr>
            <a:spLocks noGrp="1" noChangeArrowheads="1"/>
          </p:cNvSpPr>
          <p:nvPr>
            <p:ph idx="1"/>
          </p:nvPr>
        </p:nvSpPr>
        <p:spPr>
          <a:xfrm>
            <a:off x="152400" y="1524000"/>
            <a:ext cx="8077200" cy="5334000"/>
          </a:xfrm>
        </p:spPr>
        <p:txBody>
          <a:bodyPr>
            <a:normAutofit lnSpcReduction="10000"/>
          </a:bodyPr>
          <a:lstStyle/>
          <a:p>
            <a:pPr eaLnBrk="1" hangingPunct="1">
              <a:lnSpc>
                <a:spcPct val="90000"/>
              </a:lnSpc>
            </a:pPr>
            <a:r>
              <a:rPr lang="en-US" sz="2400" b="1" dirty="0" smtClean="0"/>
              <a:t>Mushroom extracts-</a:t>
            </a:r>
            <a:r>
              <a:rPr lang="en-US" sz="2400" dirty="0" smtClean="0"/>
              <a:t>more exotic mushrooms tend to be better.  All appear to help boost NK cell activity.</a:t>
            </a:r>
          </a:p>
          <a:p>
            <a:pPr marL="114300" indent="0" eaLnBrk="1" hangingPunct="1">
              <a:lnSpc>
                <a:spcPct val="90000"/>
              </a:lnSpc>
              <a:buNone/>
            </a:pPr>
            <a:r>
              <a:rPr lang="en-US" sz="2400" b="1" dirty="0"/>
              <a:t>	</a:t>
            </a:r>
            <a:r>
              <a:rPr lang="en-US" sz="2400" u="sng" dirty="0" smtClean="0"/>
              <a:t>Mushroom products I particularly like</a:t>
            </a:r>
            <a:r>
              <a:rPr lang="en-US" sz="2400" dirty="0" smtClean="0"/>
              <a:t>:</a:t>
            </a:r>
          </a:p>
          <a:p>
            <a:pPr marL="114300" lvl="0" indent="0">
              <a:buNone/>
            </a:pPr>
            <a:r>
              <a:rPr lang="en-US" sz="2400" b="1" dirty="0" smtClean="0"/>
              <a:t>	- </a:t>
            </a:r>
            <a:r>
              <a:rPr lang="en-US" sz="2400" dirty="0" smtClean="0"/>
              <a:t>Host </a:t>
            </a:r>
            <a:r>
              <a:rPr lang="en-US" sz="2400" dirty="0"/>
              <a:t>Defense </a:t>
            </a:r>
            <a:r>
              <a:rPr lang="en-US" sz="2400" b="1" dirty="0" err="1"/>
              <a:t>Cordychi</a:t>
            </a:r>
            <a:r>
              <a:rPr lang="en-US" sz="2400" b="1" dirty="0"/>
              <a:t> </a:t>
            </a:r>
            <a:r>
              <a:rPr lang="en-US" sz="2400" b="1" dirty="0" smtClean="0"/>
              <a:t> and </a:t>
            </a:r>
            <a:r>
              <a:rPr lang="en-US" sz="2400" b="1" dirty="0" err="1" smtClean="0"/>
              <a:t>MyCommunity</a:t>
            </a:r>
            <a:r>
              <a:rPr lang="en-US" sz="2400" b="1" dirty="0" smtClean="0"/>
              <a:t> </a:t>
            </a:r>
          </a:p>
          <a:p>
            <a:pPr marL="114300" lvl="0" indent="0">
              <a:buNone/>
            </a:pPr>
            <a:r>
              <a:rPr lang="en-US" sz="2400" b="1" dirty="0"/>
              <a:t>	</a:t>
            </a:r>
            <a:r>
              <a:rPr lang="en-US" sz="2400" b="1" dirty="0" smtClean="0"/>
              <a:t>    </a:t>
            </a:r>
            <a:r>
              <a:rPr lang="en-US" sz="2400" dirty="0" smtClean="0"/>
              <a:t>by </a:t>
            </a:r>
            <a:r>
              <a:rPr lang="en-US" sz="2400" dirty="0"/>
              <a:t>Fungi </a:t>
            </a:r>
            <a:r>
              <a:rPr lang="en-US" sz="2400" dirty="0" err="1" smtClean="0"/>
              <a:t>Perfecti</a:t>
            </a:r>
            <a:r>
              <a:rPr lang="en-US" sz="2400" dirty="0" smtClean="0"/>
              <a:t> (they make capsules and liquids)	- </a:t>
            </a:r>
            <a:r>
              <a:rPr lang="en-US" sz="2400" dirty="0" err="1" smtClean="0"/>
              <a:t>Mycopotent</a:t>
            </a:r>
            <a:r>
              <a:rPr lang="en-US" sz="2400" dirty="0" smtClean="0"/>
              <a:t> </a:t>
            </a:r>
            <a:r>
              <a:rPr lang="en-US" sz="2400" dirty="0"/>
              <a:t>Immune Complex by Biogenesis </a:t>
            </a:r>
            <a:endParaRPr lang="en-US" sz="2400" dirty="0" smtClean="0"/>
          </a:p>
          <a:p>
            <a:pPr marL="114300" lvl="0" indent="0">
              <a:buNone/>
            </a:pPr>
            <a:r>
              <a:rPr lang="en-US" sz="2400" dirty="0"/>
              <a:t>	</a:t>
            </a:r>
            <a:r>
              <a:rPr lang="en-US" sz="2400" dirty="0" smtClean="0"/>
              <a:t>    (</a:t>
            </a:r>
            <a:r>
              <a:rPr lang="en-US" sz="2400" dirty="0"/>
              <a:t>liquid I do for young kids</a:t>
            </a:r>
            <a:r>
              <a:rPr lang="en-US" sz="2400" dirty="0" smtClean="0"/>
              <a:t>)</a:t>
            </a:r>
          </a:p>
          <a:p>
            <a:pPr marL="114300" lvl="0" indent="0">
              <a:buNone/>
            </a:pPr>
            <a:r>
              <a:rPr lang="en-US" sz="2400" dirty="0"/>
              <a:t>	</a:t>
            </a:r>
            <a:r>
              <a:rPr lang="en-US" sz="2400" dirty="0" smtClean="0"/>
              <a:t>- Researched Nutritionals </a:t>
            </a:r>
            <a:r>
              <a:rPr lang="en-US" sz="2400" b="1" dirty="0" smtClean="0"/>
              <a:t>Transfer Factor Multi-Immune</a:t>
            </a:r>
            <a:endParaRPr lang="en-US" sz="2400" b="1" dirty="0"/>
          </a:p>
          <a:p>
            <a:pPr marL="114300" lvl="0" indent="0">
              <a:buNone/>
            </a:pPr>
            <a:r>
              <a:rPr lang="en-US" sz="2400" dirty="0" smtClean="0"/>
              <a:t>	- </a:t>
            </a:r>
            <a:r>
              <a:rPr lang="en-US" sz="2400" dirty="0" err="1" smtClean="0"/>
              <a:t>Econugenics</a:t>
            </a:r>
            <a:r>
              <a:rPr lang="en-US" sz="2400" dirty="0" smtClean="0"/>
              <a:t> </a:t>
            </a:r>
            <a:r>
              <a:rPr lang="en-US" sz="2400" b="1" dirty="0"/>
              <a:t>Ten Mushroom </a:t>
            </a:r>
            <a:r>
              <a:rPr lang="en-US" sz="2400" b="1" dirty="0" smtClean="0"/>
              <a:t>Formula</a:t>
            </a:r>
          </a:p>
          <a:p>
            <a:pPr marL="114300" indent="0" eaLnBrk="1" hangingPunct="1">
              <a:lnSpc>
                <a:spcPct val="90000"/>
              </a:lnSpc>
              <a:buNone/>
            </a:pPr>
            <a:endParaRPr lang="en-US" sz="2400" b="1" dirty="0" smtClean="0"/>
          </a:p>
          <a:p>
            <a:r>
              <a:rPr lang="en-US" sz="2400" b="1" dirty="0" smtClean="0"/>
              <a:t>AHCC</a:t>
            </a:r>
            <a:r>
              <a:rPr lang="en-US" sz="2400" dirty="0" smtClean="0"/>
              <a:t> </a:t>
            </a:r>
            <a:r>
              <a:rPr lang="en-US" sz="2400" dirty="0"/>
              <a:t>is the </a:t>
            </a:r>
            <a:r>
              <a:rPr lang="en-US" sz="2400" dirty="0" smtClean="0"/>
              <a:t>active </a:t>
            </a:r>
            <a:r>
              <a:rPr lang="en-US" sz="2400" dirty="0" err="1" smtClean="0"/>
              <a:t>hexanose</a:t>
            </a:r>
            <a:r>
              <a:rPr lang="en-US" sz="2400" dirty="0" smtClean="0"/>
              <a:t> compound in mushrooms - Use the extract if people are sensitive to the mushroom products</a:t>
            </a:r>
          </a:p>
          <a:p>
            <a:pPr marL="114300" indent="0">
              <a:buNone/>
            </a:pPr>
            <a:r>
              <a:rPr lang="en-US" sz="2400" dirty="0"/>
              <a:t>	</a:t>
            </a:r>
            <a:r>
              <a:rPr lang="en-US" sz="2400" dirty="0" smtClean="0"/>
              <a:t>- Pure </a:t>
            </a:r>
            <a:r>
              <a:rPr lang="en-US" sz="2400" dirty="0"/>
              <a:t>Encapsulations </a:t>
            </a:r>
            <a:r>
              <a:rPr lang="en-US" sz="2400" dirty="0" err="1" smtClean="0"/>
              <a:t>Myco</a:t>
            </a:r>
            <a:r>
              <a:rPr lang="en-US" sz="2400" dirty="0" smtClean="0"/>
              <a:t>-AHCC </a:t>
            </a:r>
          </a:p>
          <a:p>
            <a:pPr marL="114300" indent="0">
              <a:buNone/>
            </a:pPr>
            <a:r>
              <a:rPr lang="en-US" sz="2400" dirty="0"/>
              <a:t>	</a:t>
            </a:r>
            <a:r>
              <a:rPr lang="en-US" sz="2400" dirty="0" smtClean="0"/>
              <a:t>- many other options</a:t>
            </a:r>
            <a:endParaRPr lang="en-US" sz="2400" dirty="0"/>
          </a:p>
          <a:p>
            <a:pPr eaLnBrk="1" hangingPunct="1">
              <a:lnSpc>
                <a:spcPct val="90000"/>
              </a:lnSpc>
            </a:pPr>
            <a:endParaRPr lang="en-US" sz="2400" b="1" dirty="0" smtClean="0"/>
          </a:p>
          <a:p>
            <a:pPr eaLnBrk="1" hangingPunct="1">
              <a:lnSpc>
                <a:spcPct val="90000"/>
              </a:lnSpc>
            </a:pPr>
            <a:endParaRPr lang="en-US" sz="2400" dirty="0" smtClean="0"/>
          </a:p>
          <a:p>
            <a:pPr eaLnBrk="1" hangingPunct="1">
              <a:lnSpc>
                <a:spcPct val="90000"/>
              </a:lnSpc>
              <a:buNone/>
            </a:pPr>
            <a:endParaRPr lang="en-US" sz="2400" dirty="0" smtClean="0"/>
          </a:p>
          <a:p>
            <a:pPr eaLnBrk="1" hangingPunct="1">
              <a:lnSpc>
                <a:spcPct val="90000"/>
              </a:lnSpc>
              <a:buFontTx/>
              <a:buNone/>
            </a:pPr>
            <a:endParaRPr lang="en-US" sz="2400" dirty="0" smtClean="0"/>
          </a:p>
          <a:p>
            <a:pPr eaLnBrk="1" hangingPunct="1">
              <a:lnSpc>
                <a:spcPct val="90000"/>
              </a:lnSpc>
              <a:buNone/>
            </a:pPr>
            <a:endParaRPr lang="en-US" sz="2400" dirty="0" smtClean="0"/>
          </a:p>
          <a:p>
            <a:pPr eaLnBrk="1" hangingPunct="1">
              <a:lnSpc>
                <a:spcPct val="90000"/>
              </a:lnSpc>
            </a:pPr>
            <a:endParaRPr lang="en-US" sz="1800" dirty="0" smtClean="0"/>
          </a:p>
          <a:p>
            <a:pPr eaLnBrk="1" hangingPunct="1">
              <a:lnSpc>
                <a:spcPct val="90000"/>
              </a:lnSpc>
            </a:pPr>
            <a:endParaRPr lang="en-US" dirty="0" smtClean="0"/>
          </a:p>
          <a:p>
            <a:pPr eaLnBrk="1" hangingPunct="1">
              <a:lnSpc>
                <a:spcPct val="90000"/>
              </a:lnSpc>
              <a:buFontTx/>
              <a:buNone/>
            </a:pPr>
            <a:endParaRPr lang="en-US" sz="36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4641125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305800" cy="1143000"/>
          </a:xfrm>
        </p:spPr>
        <p:txBody>
          <a:bodyPr>
            <a:normAutofit/>
          </a:bodyPr>
          <a:lstStyle/>
          <a:p>
            <a:r>
              <a:rPr lang="en-US" sz="3600" b="1" dirty="0" err="1" smtClean="0"/>
              <a:t>Immusist</a:t>
            </a:r>
            <a:r>
              <a:rPr lang="en-US" sz="3600" b="1" dirty="0" smtClean="0"/>
              <a:t>  Natural(www.immusist.com)</a:t>
            </a:r>
            <a:endParaRPr lang="en-US" sz="3600" b="1" dirty="0"/>
          </a:p>
        </p:txBody>
      </p:sp>
      <p:sp>
        <p:nvSpPr>
          <p:cNvPr id="3" name="Content Placeholder 2"/>
          <p:cNvSpPr>
            <a:spLocks noGrp="1"/>
          </p:cNvSpPr>
          <p:nvPr>
            <p:ph idx="1"/>
          </p:nvPr>
        </p:nvSpPr>
        <p:spPr>
          <a:xfrm>
            <a:off x="304800" y="1447800"/>
            <a:ext cx="8458200" cy="4526280"/>
          </a:xfrm>
        </p:spPr>
        <p:txBody>
          <a:bodyPr>
            <a:noAutofit/>
          </a:bodyPr>
          <a:lstStyle/>
          <a:p>
            <a:r>
              <a:rPr lang="en-US" sz="2800" dirty="0" smtClean="0"/>
              <a:t>Product in use for past 20 years- mainly 3</a:t>
            </a:r>
            <a:r>
              <a:rPr lang="en-US" sz="2800" baseline="30000" dirty="0" smtClean="0"/>
              <a:t>rd</a:t>
            </a:r>
            <a:r>
              <a:rPr lang="en-US" sz="2800" dirty="0" smtClean="0"/>
              <a:t> world HIV clinical trials and some use with cancer</a:t>
            </a:r>
          </a:p>
          <a:p>
            <a:r>
              <a:rPr lang="en-US" sz="2800" dirty="0" smtClean="0"/>
              <a:t>Seeing significant lab changes within 30 days</a:t>
            </a:r>
          </a:p>
          <a:p>
            <a:r>
              <a:rPr lang="en-US" sz="2800" u="sng" dirty="0" smtClean="0"/>
              <a:t>Surfactant product that is</a:t>
            </a:r>
            <a:r>
              <a:rPr lang="en-US" sz="2800" dirty="0" smtClean="0"/>
              <a:t>:</a:t>
            </a:r>
          </a:p>
          <a:p>
            <a:pPr>
              <a:buNone/>
            </a:pPr>
            <a:r>
              <a:rPr lang="en-US" sz="2800" dirty="0" smtClean="0"/>
              <a:t>	antioxidant</a:t>
            </a:r>
          </a:p>
          <a:p>
            <a:pPr>
              <a:buNone/>
            </a:pPr>
            <a:r>
              <a:rPr lang="en-US" sz="2800" dirty="0" smtClean="0"/>
              <a:t>	anti-bacterial</a:t>
            </a:r>
          </a:p>
          <a:p>
            <a:pPr>
              <a:buNone/>
            </a:pPr>
            <a:r>
              <a:rPr lang="en-US" sz="2800" dirty="0" smtClean="0"/>
              <a:t>	anti-viral</a:t>
            </a:r>
          </a:p>
          <a:p>
            <a:pPr>
              <a:buNone/>
            </a:pPr>
            <a:r>
              <a:rPr lang="en-US" sz="2800" dirty="0" smtClean="0"/>
              <a:t>	anti-fungal</a:t>
            </a:r>
          </a:p>
          <a:p>
            <a:pPr>
              <a:buNone/>
            </a:pPr>
            <a:r>
              <a:rPr lang="en-US" sz="2800" dirty="0" smtClean="0"/>
              <a:t>	increases cellular hydration</a:t>
            </a:r>
          </a:p>
          <a:p>
            <a:pPr>
              <a:buNone/>
            </a:pPr>
            <a:r>
              <a:rPr lang="en-US" sz="2800" dirty="0" smtClean="0"/>
              <a:t>	helps to decrease inflammation</a:t>
            </a:r>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8213196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Immusist</a:t>
            </a:r>
            <a:r>
              <a:rPr lang="en-US" dirty="0" smtClean="0"/>
              <a:t> Natural</a:t>
            </a:r>
            <a:endParaRPr lang="en-US" dirty="0"/>
          </a:p>
        </p:txBody>
      </p:sp>
      <p:sp>
        <p:nvSpPr>
          <p:cNvPr id="3" name="Content Placeholder 2"/>
          <p:cNvSpPr>
            <a:spLocks noGrp="1"/>
          </p:cNvSpPr>
          <p:nvPr>
            <p:ph idx="1"/>
          </p:nvPr>
        </p:nvSpPr>
        <p:spPr>
          <a:xfrm>
            <a:off x="76200" y="1295400"/>
            <a:ext cx="8382000" cy="5562600"/>
          </a:xfrm>
        </p:spPr>
        <p:txBody>
          <a:bodyPr>
            <a:normAutofit fontScale="40000" lnSpcReduction="20000"/>
          </a:bodyPr>
          <a:lstStyle/>
          <a:p>
            <a:r>
              <a:rPr lang="en-US" sz="4500" dirty="0" smtClean="0"/>
              <a:t>Many of the kids I work with went on it on their own and we have seen: </a:t>
            </a:r>
          </a:p>
          <a:p>
            <a:pPr>
              <a:buNone/>
            </a:pPr>
            <a:r>
              <a:rPr lang="en-US" sz="4500" dirty="0" smtClean="0"/>
              <a:t>	- better reports at school</a:t>
            </a:r>
          </a:p>
          <a:p>
            <a:pPr>
              <a:buNone/>
            </a:pPr>
            <a:r>
              <a:rPr lang="en-US" sz="4500" dirty="0" smtClean="0"/>
              <a:t>	- less aggravation with winter illnesses</a:t>
            </a:r>
          </a:p>
          <a:p>
            <a:pPr>
              <a:buNone/>
            </a:pPr>
            <a:r>
              <a:rPr lang="en-US" sz="4500" dirty="0" smtClean="0"/>
              <a:t>	- overall cognitive improvements</a:t>
            </a:r>
          </a:p>
          <a:p>
            <a:pPr>
              <a:buNone/>
            </a:pPr>
            <a:r>
              <a:rPr lang="en-US" sz="4500" dirty="0" smtClean="0"/>
              <a:t>	- other meds start being needed in lower doses</a:t>
            </a:r>
          </a:p>
          <a:p>
            <a:pPr>
              <a:buNone/>
            </a:pPr>
            <a:endParaRPr lang="en-US" sz="4500" dirty="0" smtClean="0"/>
          </a:p>
          <a:p>
            <a:r>
              <a:rPr lang="en-US" sz="4500" dirty="0" smtClean="0"/>
              <a:t>I am finding this particularly useful for chronic EBV and those with WBC’s that fall into the upper 2’s to low 3’s.  Also with those who seem to have poor absorption (like those we are considering IV antibiotics with)</a:t>
            </a:r>
          </a:p>
          <a:p>
            <a:pPr marL="114300" indent="0">
              <a:buNone/>
            </a:pPr>
            <a:endParaRPr lang="en-US" sz="4500" dirty="0" smtClean="0"/>
          </a:p>
          <a:p>
            <a:r>
              <a:rPr lang="en-US" sz="4500" dirty="0"/>
              <a:t>It is thought to cross the BBB and clinically appears to do </a:t>
            </a:r>
            <a:r>
              <a:rPr lang="en-US" sz="4500" dirty="0" smtClean="0"/>
              <a:t>so</a:t>
            </a:r>
          </a:p>
          <a:p>
            <a:pPr>
              <a:buNone/>
            </a:pPr>
            <a:endParaRPr lang="en-US" sz="4500" dirty="0" smtClean="0"/>
          </a:p>
          <a:p>
            <a:r>
              <a:rPr lang="en-US" sz="4500" dirty="0" smtClean="0"/>
              <a:t>Goal with this is to repair the immune system to take care of itself</a:t>
            </a:r>
          </a:p>
          <a:p>
            <a:pPr>
              <a:buNone/>
            </a:pPr>
            <a:endParaRPr lang="en-US" sz="4500" dirty="0" smtClean="0"/>
          </a:p>
          <a:p>
            <a:r>
              <a:rPr lang="en-US" sz="4500" b="1" dirty="0" smtClean="0"/>
              <a:t>Adult dosing</a:t>
            </a:r>
            <a:r>
              <a:rPr lang="en-US" sz="4500" dirty="0" smtClean="0"/>
              <a:t>: work up to 16 drops TID</a:t>
            </a:r>
          </a:p>
          <a:p>
            <a:r>
              <a:rPr lang="en-US" sz="4500" b="1" dirty="0" smtClean="0"/>
              <a:t>Child dosing</a:t>
            </a:r>
            <a:r>
              <a:rPr lang="en-US" sz="4500" dirty="0" smtClean="0"/>
              <a:t>: work up to 8 drops TID</a:t>
            </a:r>
          </a:p>
          <a:p>
            <a:r>
              <a:rPr lang="en-US" sz="4500" b="1" dirty="0" smtClean="0"/>
              <a:t>Sensitive</a:t>
            </a:r>
            <a:r>
              <a:rPr lang="en-US" sz="4500" dirty="0" smtClean="0"/>
              <a:t> people or very sick: 1-2 drops many times a day</a:t>
            </a:r>
          </a:p>
          <a:p>
            <a:r>
              <a:rPr lang="en-US" sz="4500" b="1" dirty="0" smtClean="0"/>
              <a:t>Maintenance</a:t>
            </a:r>
            <a:r>
              <a:rPr lang="en-US" sz="4500" dirty="0" smtClean="0"/>
              <a:t> after symptoms are stabilized, dose once daily</a:t>
            </a:r>
          </a:p>
          <a:p>
            <a:pPr>
              <a:buNone/>
            </a:pPr>
            <a:r>
              <a:rPr lang="en-US" dirty="0" smtClean="0"/>
              <a:t>	</a:t>
            </a:r>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5993669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152400"/>
            <a:ext cx="8915400" cy="990600"/>
          </a:xfrm>
        </p:spPr>
        <p:txBody>
          <a:bodyPr>
            <a:normAutofit/>
          </a:bodyPr>
          <a:lstStyle/>
          <a:p>
            <a:pPr eaLnBrk="1" hangingPunct="1"/>
            <a:r>
              <a:rPr lang="en-US" sz="3200" dirty="0" smtClean="0"/>
              <a:t>My favorite natural Lyme treatments</a:t>
            </a:r>
          </a:p>
        </p:txBody>
      </p:sp>
      <p:sp>
        <p:nvSpPr>
          <p:cNvPr id="39939" name="Rectangle 3"/>
          <p:cNvSpPr>
            <a:spLocks noGrp="1" noChangeArrowheads="1"/>
          </p:cNvSpPr>
          <p:nvPr>
            <p:ph idx="1"/>
          </p:nvPr>
        </p:nvSpPr>
        <p:spPr>
          <a:xfrm>
            <a:off x="76200" y="1143000"/>
            <a:ext cx="8305800" cy="5715000"/>
          </a:xfrm>
        </p:spPr>
        <p:txBody>
          <a:bodyPr>
            <a:normAutofit fontScale="77500" lnSpcReduction="20000"/>
          </a:bodyPr>
          <a:lstStyle/>
          <a:p>
            <a:pPr eaLnBrk="1" hangingPunct="1">
              <a:lnSpc>
                <a:spcPct val="80000"/>
              </a:lnSpc>
              <a:buNone/>
            </a:pPr>
            <a:endParaRPr lang="en-US" sz="2800" b="1" dirty="0" smtClean="0"/>
          </a:p>
          <a:p>
            <a:pPr>
              <a:lnSpc>
                <a:spcPct val="80000"/>
              </a:lnSpc>
            </a:pPr>
            <a:r>
              <a:rPr lang="en-US" sz="2800" dirty="0" err="1"/>
              <a:t>BioPure</a:t>
            </a:r>
            <a:r>
              <a:rPr lang="en-US" sz="2800" dirty="0"/>
              <a:t> </a:t>
            </a:r>
            <a:r>
              <a:rPr lang="en-US" sz="2800" b="1" dirty="0"/>
              <a:t>Quintessence</a:t>
            </a:r>
            <a:r>
              <a:rPr lang="en-US" sz="2800" dirty="0"/>
              <a:t>- This is a mix of Stephen Buhner’s top 5 herbs and has a very nice synergy and tolerance- for kids I do up to 2 </a:t>
            </a:r>
            <a:r>
              <a:rPr lang="en-US" sz="2800" dirty="0" err="1"/>
              <a:t>dropperfuls</a:t>
            </a:r>
            <a:r>
              <a:rPr lang="en-US" sz="2800" dirty="0"/>
              <a:t> twice </a:t>
            </a:r>
            <a:r>
              <a:rPr lang="en-US" sz="2800" dirty="0" smtClean="0"/>
              <a:t>daily and adults twice that amount.</a:t>
            </a:r>
          </a:p>
          <a:p>
            <a:pPr marL="114300" indent="0">
              <a:lnSpc>
                <a:spcPct val="80000"/>
              </a:lnSpc>
              <a:buNone/>
            </a:pPr>
            <a:endParaRPr lang="en-US" sz="2800" dirty="0"/>
          </a:p>
          <a:p>
            <a:pPr eaLnBrk="1" hangingPunct="1">
              <a:lnSpc>
                <a:spcPct val="80000"/>
              </a:lnSpc>
            </a:pPr>
            <a:r>
              <a:rPr lang="en-US" sz="2800" b="1" dirty="0" err="1" smtClean="0"/>
              <a:t>Samento</a:t>
            </a:r>
            <a:r>
              <a:rPr lang="en-US" sz="2800" b="1" dirty="0" smtClean="0"/>
              <a:t> (Cat’s Claw) - </a:t>
            </a:r>
            <a:r>
              <a:rPr lang="en-US" sz="2800" dirty="0" smtClean="0"/>
              <a:t>doses up to 30 drops twice daily (adults), working up slow and backing off if a </a:t>
            </a:r>
            <a:r>
              <a:rPr lang="en-US" sz="2800" dirty="0" err="1" smtClean="0"/>
              <a:t>herx</a:t>
            </a:r>
            <a:r>
              <a:rPr lang="en-US" sz="2800" dirty="0" smtClean="0"/>
              <a:t> occurs.  Do this </a:t>
            </a:r>
            <a:r>
              <a:rPr lang="en-US" sz="2800" b="1" dirty="0" smtClean="0"/>
              <a:t>in combination with </a:t>
            </a:r>
            <a:r>
              <a:rPr lang="en-US" sz="2800" b="1" dirty="0" err="1" smtClean="0"/>
              <a:t>Nutramedix</a:t>
            </a:r>
            <a:r>
              <a:rPr lang="en-US" sz="2800" b="1" dirty="0" smtClean="0"/>
              <a:t> Banderol</a:t>
            </a:r>
            <a:r>
              <a:rPr lang="en-US" sz="2800" dirty="0" smtClean="0"/>
              <a:t>, which is often doses up to double.  </a:t>
            </a:r>
          </a:p>
          <a:p>
            <a:pPr eaLnBrk="1" hangingPunct="1">
              <a:lnSpc>
                <a:spcPct val="80000"/>
              </a:lnSpc>
              <a:buNone/>
            </a:pPr>
            <a:endParaRPr lang="en-US" sz="2800" b="1" dirty="0" smtClean="0"/>
          </a:p>
          <a:p>
            <a:pPr>
              <a:lnSpc>
                <a:spcPct val="80000"/>
              </a:lnSpc>
            </a:pPr>
            <a:r>
              <a:rPr lang="en-US" sz="2800" b="1" dirty="0" err="1" smtClean="0"/>
              <a:t>Artemesia</a:t>
            </a:r>
            <a:r>
              <a:rPr lang="en-US" sz="2800" dirty="0" smtClean="0"/>
              <a:t>- pulsed for </a:t>
            </a:r>
            <a:r>
              <a:rPr lang="en-US" sz="2800" dirty="0" err="1" smtClean="0"/>
              <a:t>Babesia</a:t>
            </a:r>
            <a:r>
              <a:rPr lang="en-US" sz="2800" dirty="0" smtClean="0"/>
              <a:t> and parasites- 100-200mg 5 days a week</a:t>
            </a:r>
          </a:p>
          <a:p>
            <a:pPr>
              <a:lnSpc>
                <a:spcPct val="80000"/>
              </a:lnSpc>
              <a:buNone/>
            </a:pPr>
            <a:endParaRPr lang="en-US" sz="2800" dirty="0" smtClean="0"/>
          </a:p>
          <a:p>
            <a:pPr>
              <a:lnSpc>
                <a:spcPct val="80000"/>
              </a:lnSpc>
            </a:pPr>
            <a:r>
              <a:rPr lang="en-US" sz="2800" dirty="0" err="1" smtClean="0"/>
              <a:t>Nutramedix</a:t>
            </a:r>
            <a:r>
              <a:rPr lang="en-US" sz="2800" dirty="0" smtClean="0"/>
              <a:t> </a:t>
            </a:r>
            <a:r>
              <a:rPr lang="en-US" sz="2800" b="1" dirty="0" err="1" smtClean="0"/>
              <a:t>Cumanda</a:t>
            </a:r>
            <a:r>
              <a:rPr lang="en-US" sz="2800" dirty="0" smtClean="0"/>
              <a:t>- particularly good if there are joint issues.  Up to 30 drops daily, well tolerated.  This is typically alternated with </a:t>
            </a:r>
            <a:r>
              <a:rPr lang="en-US" sz="2800" dirty="0" err="1" smtClean="0"/>
              <a:t>Samento</a:t>
            </a:r>
            <a:r>
              <a:rPr lang="en-US" sz="2800" dirty="0" smtClean="0"/>
              <a:t>.</a:t>
            </a:r>
          </a:p>
          <a:p>
            <a:pPr>
              <a:lnSpc>
                <a:spcPct val="80000"/>
              </a:lnSpc>
              <a:buNone/>
            </a:pPr>
            <a:endParaRPr lang="en-US" sz="2800" dirty="0" smtClean="0"/>
          </a:p>
          <a:p>
            <a:pPr>
              <a:lnSpc>
                <a:spcPct val="80000"/>
              </a:lnSpc>
            </a:pPr>
            <a:r>
              <a:rPr lang="en-US" sz="2800" b="1" dirty="0" smtClean="0"/>
              <a:t>Beyond Balance Bb-1 and Bb-2 - </a:t>
            </a:r>
            <a:r>
              <a:rPr lang="en-US" sz="2800" dirty="0" smtClean="0"/>
              <a:t>classic doses up to 8 drops twice daily typically for kids, but adults I may go much higher.  Well tolerated and </a:t>
            </a:r>
            <a:r>
              <a:rPr lang="en-US" sz="2800" dirty="0" err="1" smtClean="0"/>
              <a:t>glycerite</a:t>
            </a:r>
            <a:r>
              <a:rPr lang="en-US" sz="2800" dirty="0" smtClean="0"/>
              <a:t> based for better taste than other tinctures.</a:t>
            </a:r>
          </a:p>
          <a:p>
            <a:pPr marL="114300" indent="0">
              <a:lnSpc>
                <a:spcPct val="80000"/>
              </a:lnSpc>
              <a:buNone/>
            </a:pPr>
            <a:endParaRPr lang="en-US" sz="2800" dirty="0" smtClean="0"/>
          </a:p>
          <a:p>
            <a:pPr>
              <a:lnSpc>
                <a:spcPct val="80000"/>
              </a:lnSpc>
            </a:pPr>
            <a:r>
              <a:rPr lang="en-US" sz="2800" dirty="0" smtClean="0"/>
              <a:t>Byron White </a:t>
            </a:r>
            <a:r>
              <a:rPr lang="en-US" sz="2800" b="1" dirty="0"/>
              <a:t>A-L complex- </a:t>
            </a:r>
            <a:r>
              <a:rPr lang="en-US" sz="2800" dirty="0"/>
              <a:t>this is a low dose product!</a:t>
            </a:r>
          </a:p>
          <a:p>
            <a:pPr marL="114300" indent="0">
              <a:lnSpc>
                <a:spcPct val="80000"/>
              </a:lnSpc>
              <a:buNone/>
            </a:pPr>
            <a:endParaRPr lang="en-US" sz="2400" dirty="0" smtClean="0"/>
          </a:p>
        </p:txBody>
      </p:sp>
      <p:sp>
        <p:nvSpPr>
          <p:cNvPr id="4" name="Footer Placeholder 3"/>
          <p:cNvSpPr>
            <a:spLocks noGrp="1"/>
          </p:cNvSpPr>
          <p:nvPr>
            <p:ph type="ftr" sz="quarter" idx="11"/>
          </p:nvPr>
        </p:nvSpPr>
        <p:spPr/>
        <p:txBody>
          <a:bodyPr/>
          <a:lstStyle/>
          <a:p>
            <a:r>
              <a:rPr lang="en-US" dirty="0" smtClean="0"/>
              <a:t>Amy </a:t>
            </a:r>
            <a:r>
              <a:rPr lang="en-US" dirty="0" err="1" smtClean="0"/>
              <a:t>Derksen</a:t>
            </a:r>
            <a:r>
              <a:rPr lang="en-US" dirty="0" smtClean="0"/>
              <a:t>, ND-  www.holistichealingarts.org</a:t>
            </a:r>
            <a:endParaRPr lang="en-US" dirty="0"/>
          </a:p>
        </p:txBody>
      </p:sp>
    </p:spTree>
    <p:extLst>
      <p:ext uri="{BB962C8B-B14F-4D97-AF65-F5344CB8AC3E}">
        <p14:creationId xmlns:p14="http://schemas.microsoft.com/office/powerpoint/2010/main" xmlns="" val="39833342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76200" y="0"/>
            <a:ext cx="8839200" cy="1139825"/>
          </a:xfrm>
        </p:spPr>
        <p:txBody>
          <a:bodyPr/>
          <a:lstStyle/>
          <a:p>
            <a:r>
              <a:rPr lang="en-US" sz="3200" dirty="0" smtClean="0"/>
              <a:t>My favorite natural co-infection treatments</a:t>
            </a:r>
          </a:p>
        </p:txBody>
      </p:sp>
      <p:sp>
        <p:nvSpPr>
          <p:cNvPr id="40963" name="Rectangle 3"/>
          <p:cNvSpPr>
            <a:spLocks noGrp="1" noChangeArrowheads="1"/>
          </p:cNvSpPr>
          <p:nvPr>
            <p:ph idx="1"/>
          </p:nvPr>
        </p:nvSpPr>
        <p:spPr>
          <a:xfrm>
            <a:off x="76200" y="990600"/>
            <a:ext cx="8153400" cy="5486400"/>
          </a:xfrm>
        </p:spPr>
        <p:txBody>
          <a:bodyPr>
            <a:normAutofit fontScale="77500" lnSpcReduction="20000"/>
          </a:bodyPr>
          <a:lstStyle/>
          <a:p>
            <a:pPr eaLnBrk="1" hangingPunct="1">
              <a:lnSpc>
                <a:spcPct val="80000"/>
              </a:lnSpc>
              <a:buNone/>
            </a:pPr>
            <a:endParaRPr lang="en-US" sz="2400" dirty="0" smtClean="0"/>
          </a:p>
          <a:p>
            <a:pPr eaLnBrk="1" hangingPunct="1">
              <a:lnSpc>
                <a:spcPct val="80000"/>
              </a:lnSpc>
            </a:pPr>
            <a:r>
              <a:rPr lang="en-US" sz="2400" b="1" dirty="0" err="1" smtClean="0"/>
              <a:t>Nutramedix</a:t>
            </a:r>
            <a:r>
              <a:rPr lang="en-US" sz="2400" b="1" dirty="0" smtClean="0"/>
              <a:t> </a:t>
            </a:r>
            <a:r>
              <a:rPr lang="en-US" sz="2400" b="1" dirty="0" err="1" smtClean="0"/>
              <a:t>Enula</a:t>
            </a:r>
            <a:r>
              <a:rPr lang="en-US" sz="2400" b="1" dirty="0" smtClean="0"/>
              <a:t>- </a:t>
            </a:r>
            <a:r>
              <a:rPr lang="en-US" sz="2400" dirty="0" smtClean="0"/>
              <a:t>Adults needing up to 30 drops BID for </a:t>
            </a:r>
          </a:p>
          <a:p>
            <a:pPr eaLnBrk="1" hangingPunct="1">
              <a:lnSpc>
                <a:spcPct val="80000"/>
              </a:lnSpc>
              <a:buFontTx/>
              <a:buNone/>
            </a:pPr>
            <a:r>
              <a:rPr lang="en-US" sz="2400" dirty="0" smtClean="0"/>
              <a:t>	3-4 months (</a:t>
            </a:r>
            <a:r>
              <a:rPr lang="en-US" sz="2400" dirty="0" err="1" smtClean="0"/>
              <a:t>Babesia</a:t>
            </a:r>
            <a:r>
              <a:rPr lang="en-US" sz="2400" dirty="0" smtClean="0"/>
              <a:t>)</a:t>
            </a:r>
          </a:p>
          <a:p>
            <a:pPr eaLnBrk="1" hangingPunct="1">
              <a:lnSpc>
                <a:spcPct val="80000"/>
              </a:lnSpc>
              <a:buFontTx/>
              <a:buNone/>
            </a:pPr>
            <a:endParaRPr lang="en-US" sz="2400" dirty="0" smtClean="0"/>
          </a:p>
          <a:p>
            <a:pPr eaLnBrk="1" hangingPunct="1">
              <a:lnSpc>
                <a:spcPct val="80000"/>
              </a:lnSpc>
            </a:pPr>
            <a:r>
              <a:rPr lang="en-US" sz="2400" b="1" dirty="0" smtClean="0"/>
              <a:t>Colloidal Silver</a:t>
            </a:r>
            <a:r>
              <a:rPr lang="en-US" sz="2400" dirty="0" smtClean="0"/>
              <a:t>- dosage varies with the product </a:t>
            </a:r>
          </a:p>
          <a:p>
            <a:pPr eaLnBrk="1" hangingPunct="1">
              <a:lnSpc>
                <a:spcPct val="80000"/>
              </a:lnSpc>
            </a:pPr>
            <a:endParaRPr lang="en-US" sz="2400" dirty="0" smtClean="0"/>
          </a:p>
          <a:p>
            <a:pPr eaLnBrk="1" hangingPunct="1">
              <a:lnSpc>
                <a:spcPct val="80000"/>
              </a:lnSpc>
            </a:pPr>
            <a:r>
              <a:rPr lang="en-US" sz="2400" dirty="0" smtClean="0"/>
              <a:t>Researched Nutritionals </a:t>
            </a:r>
            <a:r>
              <a:rPr lang="en-US" sz="2400" b="1" dirty="0" smtClean="0"/>
              <a:t>Transfer Factor </a:t>
            </a:r>
            <a:r>
              <a:rPr lang="en-US" sz="2400" b="1" dirty="0" err="1" smtClean="0"/>
              <a:t>LymPlus</a:t>
            </a:r>
            <a:r>
              <a:rPr lang="en-US" sz="2400" b="1" dirty="0" smtClean="0"/>
              <a:t> or Transfer Factor </a:t>
            </a:r>
            <a:r>
              <a:rPr lang="en-US" sz="2400" b="1" dirty="0" err="1" smtClean="0"/>
              <a:t>PlasMyc</a:t>
            </a:r>
            <a:r>
              <a:rPr lang="en-US" sz="2400" dirty="0" smtClean="0"/>
              <a:t>- 1-2 daily</a:t>
            </a:r>
          </a:p>
          <a:p>
            <a:pPr marL="114300" indent="0" eaLnBrk="1" hangingPunct="1">
              <a:lnSpc>
                <a:spcPct val="80000"/>
              </a:lnSpc>
              <a:buNone/>
            </a:pPr>
            <a:endParaRPr lang="en-US" sz="2400" dirty="0" smtClean="0"/>
          </a:p>
          <a:p>
            <a:pPr>
              <a:lnSpc>
                <a:spcPct val="80000"/>
              </a:lnSpc>
            </a:pPr>
            <a:r>
              <a:rPr lang="en-US" sz="2400" b="1" dirty="0" smtClean="0"/>
              <a:t>Beyond Balance Bab-1</a:t>
            </a:r>
            <a:r>
              <a:rPr lang="en-US" sz="2400" b="1" dirty="0"/>
              <a:t>, Bar-1, Clarity K and Clarity K </a:t>
            </a:r>
            <a:r>
              <a:rPr lang="en-US" sz="2400" b="1" dirty="0" smtClean="0"/>
              <a:t>detox</a:t>
            </a:r>
          </a:p>
          <a:p>
            <a:pPr marL="114300" indent="0">
              <a:lnSpc>
                <a:spcPct val="80000"/>
              </a:lnSpc>
              <a:buNone/>
            </a:pPr>
            <a:endParaRPr lang="en-US" sz="2400" b="1" dirty="0" smtClean="0"/>
          </a:p>
          <a:p>
            <a:pPr>
              <a:lnSpc>
                <a:spcPct val="80000"/>
              </a:lnSpc>
            </a:pPr>
            <a:r>
              <a:rPr lang="en-US" sz="2400" b="1" dirty="0" smtClean="0"/>
              <a:t>Woodland Essences CSA formula (</a:t>
            </a:r>
            <a:r>
              <a:rPr lang="en-US" sz="2400" b="1" dirty="0" err="1" smtClean="0"/>
              <a:t>Cryptolepsis</a:t>
            </a:r>
            <a:r>
              <a:rPr lang="en-US" sz="2400" b="1" dirty="0" smtClean="0"/>
              <a:t>, </a:t>
            </a:r>
            <a:r>
              <a:rPr lang="en-US" sz="2400" b="1" dirty="0" err="1" smtClean="0"/>
              <a:t>Sida</a:t>
            </a:r>
            <a:r>
              <a:rPr lang="en-US" sz="2400" b="1" dirty="0" smtClean="0"/>
              <a:t> </a:t>
            </a:r>
            <a:r>
              <a:rPr lang="en-US" sz="2400" b="1" dirty="0" err="1" smtClean="0"/>
              <a:t>Acuta</a:t>
            </a:r>
            <a:r>
              <a:rPr lang="en-US" sz="2400" b="1" dirty="0" smtClean="0"/>
              <a:t>, </a:t>
            </a:r>
            <a:r>
              <a:rPr lang="en-US" sz="2400" b="1" dirty="0" err="1" smtClean="0"/>
              <a:t>Alchornea</a:t>
            </a:r>
            <a:r>
              <a:rPr lang="en-US" sz="2400" b="1" dirty="0" smtClean="0"/>
              <a:t>) or plain </a:t>
            </a:r>
            <a:r>
              <a:rPr lang="en-US" sz="2400" b="1" dirty="0" err="1" smtClean="0"/>
              <a:t>Cryptolepsis</a:t>
            </a:r>
            <a:r>
              <a:rPr lang="en-US" sz="2400" b="1" dirty="0" smtClean="0"/>
              <a:t> (</a:t>
            </a:r>
            <a:r>
              <a:rPr lang="en-US" sz="2400" b="1" dirty="0" err="1" smtClean="0"/>
              <a:t>Babesia</a:t>
            </a:r>
            <a:r>
              <a:rPr lang="en-US" sz="2400" b="1" dirty="0" smtClean="0"/>
              <a:t>)</a:t>
            </a:r>
          </a:p>
          <a:p>
            <a:pPr marL="114300" indent="0">
              <a:lnSpc>
                <a:spcPct val="80000"/>
              </a:lnSpc>
              <a:buNone/>
            </a:pPr>
            <a:endParaRPr lang="en-US" sz="2400" b="1" dirty="0" smtClean="0"/>
          </a:p>
          <a:p>
            <a:pPr>
              <a:lnSpc>
                <a:spcPct val="80000"/>
              </a:lnSpc>
            </a:pPr>
            <a:r>
              <a:rPr lang="en-US" sz="2400" b="1" dirty="0" err="1" smtClean="0"/>
              <a:t>Neem</a:t>
            </a:r>
            <a:endParaRPr lang="en-US" sz="2400" b="1" dirty="0" smtClean="0"/>
          </a:p>
          <a:p>
            <a:pPr marL="114300" indent="0">
              <a:lnSpc>
                <a:spcPct val="80000"/>
              </a:lnSpc>
              <a:buNone/>
            </a:pPr>
            <a:endParaRPr lang="en-US" sz="2400" b="1" dirty="0" smtClean="0"/>
          </a:p>
          <a:p>
            <a:pPr>
              <a:lnSpc>
                <a:spcPct val="80000"/>
              </a:lnSpc>
            </a:pPr>
            <a:r>
              <a:rPr lang="en-US" sz="2400" b="1" dirty="0" smtClean="0"/>
              <a:t>Byron White A-Bab and A-Bart – </a:t>
            </a:r>
            <a:r>
              <a:rPr lang="en-US" sz="2400" dirty="0" smtClean="0"/>
              <a:t>low doses!</a:t>
            </a:r>
          </a:p>
          <a:p>
            <a:pPr marL="114300" indent="0">
              <a:lnSpc>
                <a:spcPct val="80000"/>
              </a:lnSpc>
              <a:buNone/>
            </a:pPr>
            <a:endParaRPr lang="en-US" sz="2400" dirty="0" smtClean="0"/>
          </a:p>
          <a:p>
            <a:pPr>
              <a:lnSpc>
                <a:spcPct val="80000"/>
              </a:lnSpc>
            </a:pPr>
            <a:r>
              <a:rPr lang="en-US" sz="2400" dirty="0" err="1" smtClean="0"/>
              <a:t>Bartonella</a:t>
            </a:r>
            <a:r>
              <a:rPr lang="en-US" sz="2400" dirty="0" smtClean="0"/>
              <a:t> is stubborn and often requires high doses of biofilm enzymes!</a:t>
            </a:r>
          </a:p>
          <a:p>
            <a:pPr marL="114300" indent="0">
              <a:lnSpc>
                <a:spcPct val="80000"/>
              </a:lnSpc>
              <a:buNone/>
            </a:pPr>
            <a:endParaRPr lang="en-US" sz="2400" dirty="0" smtClean="0"/>
          </a:p>
          <a:p>
            <a:pPr>
              <a:lnSpc>
                <a:spcPct val="80000"/>
              </a:lnSpc>
            </a:pPr>
            <a:r>
              <a:rPr lang="en-US" sz="2400" b="1" dirty="0" smtClean="0"/>
              <a:t>Rectal suppositories </a:t>
            </a:r>
            <a:r>
              <a:rPr lang="en-US" sz="2400" dirty="0" smtClean="0"/>
              <a:t>(in coconut oil) are well tolerated and effective</a:t>
            </a:r>
          </a:p>
          <a:p>
            <a:pPr marL="114300" indent="0">
              <a:lnSpc>
                <a:spcPct val="80000"/>
              </a:lnSpc>
              <a:buNone/>
            </a:pPr>
            <a:endParaRPr lang="en-US" sz="2400" dirty="0" smtClean="0"/>
          </a:p>
          <a:p>
            <a:pPr>
              <a:lnSpc>
                <a:spcPct val="80000"/>
              </a:lnSpc>
            </a:pPr>
            <a:r>
              <a:rPr lang="en-US" sz="2400" dirty="0" smtClean="0"/>
              <a:t>Don’t forget to think about parasites (often prescriptions are needed)</a:t>
            </a:r>
          </a:p>
          <a:p>
            <a:pPr>
              <a:lnSpc>
                <a:spcPct val="80000"/>
              </a:lnSpc>
              <a:buNone/>
            </a:pPr>
            <a:endParaRPr lang="en-US" sz="2400" i="1" dirty="0" smtClean="0"/>
          </a:p>
          <a:p>
            <a:pPr eaLnBrk="1" hangingPunct="1">
              <a:lnSpc>
                <a:spcPct val="80000"/>
              </a:lnSpc>
              <a:buNone/>
            </a:pPr>
            <a:endParaRPr lang="en-US" sz="2400" dirty="0" smtClean="0"/>
          </a:p>
          <a:p>
            <a:pPr eaLnBrk="1" hangingPunct="1">
              <a:lnSpc>
                <a:spcPct val="80000"/>
              </a:lnSpc>
              <a:buFontTx/>
              <a:buNone/>
            </a:pPr>
            <a:endParaRPr lang="en-US" sz="2400" dirty="0" smtClean="0"/>
          </a:p>
          <a:p>
            <a:pPr eaLnBrk="1" hangingPunct="1">
              <a:lnSpc>
                <a:spcPct val="80000"/>
              </a:lnSpc>
              <a:buFontTx/>
              <a:buNone/>
            </a:pPr>
            <a:endParaRPr lang="en-US" sz="2400" b="1" dirty="0" smtClean="0"/>
          </a:p>
          <a:p>
            <a:pPr eaLnBrk="1" hangingPunct="1">
              <a:lnSpc>
                <a:spcPct val="80000"/>
              </a:lnSpc>
            </a:pPr>
            <a:endParaRPr lang="en-US" sz="1800" dirty="0" smtClean="0"/>
          </a:p>
        </p:txBody>
      </p:sp>
      <p:sp>
        <p:nvSpPr>
          <p:cNvPr id="4" name="Footer Placeholder 3"/>
          <p:cNvSpPr>
            <a:spLocks noGrp="1"/>
          </p:cNvSpPr>
          <p:nvPr>
            <p:ph type="ftr" sz="quarter" idx="11"/>
          </p:nvPr>
        </p:nvSpPr>
        <p:spPr/>
        <p:txBody>
          <a:bodyPr/>
          <a:lstStyle/>
          <a:p>
            <a:endParaRPr lang="en-US" dirty="0" smtClean="0"/>
          </a:p>
          <a:p>
            <a:r>
              <a:rPr lang="en-US" dirty="0" smtClean="0"/>
              <a:t>Amy </a:t>
            </a:r>
            <a:r>
              <a:rPr lang="en-US" dirty="0" err="1" smtClean="0"/>
              <a:t>Derksen</a:t>
            </a:r>
            <a:r>
              <a:rPr lang="en-US" dirty="0" smtClean="0"/>
              <a:t>, ND-  www.holistichealingarts.org</a:t>
            </a:r>
            <a:endParaRPr lang="en-US" dirty="0"/>
          </a:p>
        </p:txBody>
      </p:sp>
    </p:spTree>
    <p:extLst>
      <p:ext uri="{BB962C8B-B14F-4D97-AF65-F5344CB8AC3E}">
        <p14:creationId xmlns:p14="http://schemas.microsoft.com/office/powerpoint/2010/main" xmlns="" val="32599536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Address Sinuses </a:t>
            </a:r>
            <a:endParaRPr lang="en-US" dirty="0"/>
          </a:p>
        </p:txBody>
      </p:sp>
      <p:sp>
        <p:nvSpPr>
          <p:cNvPr id="3" name="Content Placeholder 2"/>
          <p:cNvSpPr>
            <a:spLocks noGrp="1"/>
          </p:cNvSpPr>
          <p:nvPr>
            <p:ph idx="1"/>
          </p:nvPr>
        </p:nvSpPr>
        <p:spPr/>
        <p:txBody>
          <a:bodyPr>
            <a:normAutofit lnSpcReduction="10000"/>
          </a:bodyPr>
          <a:lstStyle/>
          <a:p>
            <a:r>
              <a:rPr lang="en-US" sz="2400" b="1" dirty="0" smtClean="0"/>
              <a:t>Rule out </a:t>
            </a:r>
            <a:r>
              <a:rPr lang="en-US" sz="2400" b="1" dirty="0" err="1" smtClean="0"/>
              <a:t>MARCoNS</a:t>
            </a:r>
            <a:r>
              <a:rPr lang="en-US" sz="2400" dirty="0" smtClean="0"/>
              <a:t> with a nasal swab test (Diagnostic Laboratory Medicine 781-275-0855)</a:t>
            </a:r>
          </a:p>
          <a:p>
            <a:r>
              <a:rPr lang="en-US" sz="2400" b="1" dirty="0" err="1" smtClean="0"/>
              <a:t>Quercetin</a:t>
            </a:r>
            <a:r>
              <a:rPr lang="en-US" sz="2400" dirty="0" smtClean="0"/>
              <a:t> is great for inflammation and pressure</a:t>
            </a:r>
          </a:p>
          <a:p>
            <a:r>
              <a:rPr lang="en-US" sz="2400" b="1" dirty="0" smtClean="0"/>
              <a:t>Super Good Stuff Nasal Wash </a:t>
            </a:r>
            <a:r>
              <a:rPr lang="en-US" sz="2400" dirty="0" smtClean="0"/>
              <a:t>has been one of my favorites </a:t>
            </a:r>
          </a:p>
          <a:p>
            <a:r>
              <a:rPr lang="en-US" sz="2400" b="1" dirty="0" smtClean="0"/>
              <a:t>BEG</a:t>
            </a:r>
            <a:r>
              <a:rPr lang="en-US" sz="2400" dirty="0" smtClean="0"/>
              <a:t> nasal spray (if it is </a:t>
            </a:r>
            <a:r>
              <a:rPr lang="en-US" sz="2400" dirty="0" err="1" smtClean="0"/>
              <a:t>MARCoNS</a:t>
            </a:r>
            <a:r>
              <a:rPr lang="en-US" sz="2400" dirty="0" smtClean="0"/>
              <a:t>) from Hopkinton Drug </a:t>
            </a:r>
          </a:p>
          <a:p>
            <a:r>
              <a:rPr lang="en-US" sz="2400" dirty="0" smtClean="0"/>
              <a:t>Wise Woman Herbals </a:t>
            </a:r>
            <a:r>
              <a:rPr lang="en-US" sz="2400" b="1" dirty="0" err="1" smtClean="0"/>
              <a:t>Nasosympatico</a:t>
            </a:r>
            <a:r>
              <a:rPr lang="en-US" sz="2400" dirty="0" smtClean="0"/>
              <a:t> on a </a:t>
            </a:r>
            <a:r>
              <a:rPr lang="en-US" sz="2400" dirty="0" err="1" smtClean="0"/>
              <a:t>q-tip</a:t>
            </a:r>
            <a:endParaRPr lang="en-US" sz="2400" dirty="0" smtClean="0"/>
          </a:p>
          <a:p>
            <a:r>
              <a:rPr lang="en-US" sz="2400" b="1" dirty="0" smtClean="0"/>
              <a:t>Neural therapy </a:t>
            </a:r>
            <a:r>
              <a:rPr lang="en-US" sz="2400" dirty="0" smtClean="0"/>
              <a:t>(with or without ozone) </a:t>
            </a:r>
          </a:p>
          <a:p>
            <a:r>
              <a:rPr lang="en-US" sz="2400" b="1" dirty="0" err="1" smtClean="0"/>
              <a:t>Neti</a:t>
            </a:r>
            <a:r>
              <a:rPr lang="en-US" sz="2400" b="1" dirty="0" smtClean="0"/>
              <a:t> Pot</a:t>
            </a:r>
          </a:p>
          <a:p>
            <a:r>
              <a:rPr lang="en-US" sz="2400" b="1" dirty="0" err="1" smtClean="0"/>
              <a:t>Biocidin</a:t>
            </a:r>
            <a:r>
              <a:rPr lang="en-US" sz="2400" b="1" dirty="0" smtClean="0"/>
              <a:t>- </a:t>
            </a:r>
            <a:r>
              <a:rPr lang="en-US" sz="2400" dirty="0" smtClean="0"/>
              <a:t>4-5 drops in a 1 </a:t>
            </a:r>
            <a:r>
              <a:rPr lang="en-US" sz="2400" dirty="0" err="1" smtClean="0"/>
              <a:t>oz</a:t>
            </a:r>
            <a:r>
              <a:rPr lang="en-US" sz="2400" dirty="0" smtClean="0"/>
              <a:t> saline or xylitol nasal spray</a:t>
            </a:r>
          </a:p>
          <a:p>
            <a:r>
              <a:rPr lang="en-US" sz="2400" b="1" dirty="0" smtClean="0"/>
              <a:t>Address biofilms</a:t>
            </a:r>
            <a:r>
              <a:rPr lang="en-US" sz="2400" dirty="0" smtClean="0"/>
              <a:t>: </a:t>
            </a:r>
            <a:r>
              <a:rPr lang="en-US" sz="2400" dirty="0" err="1" smtClean="0"/>
              <a:t>Enzymedica</a:t>
            </a:r>
            <a:r>
              <a:rPr lang="en-US" sz="2400" dirty="0" smtClean="0"/>
              <a:t> </a:t>
            </a:r>
            <a:r>
              <a:rPr lang="en-US" sz="2400" dirty="0" err="1" smtClean="0"/>
              <a:t>Mucostop</a:t>
            </a:r>
            <a:r>
              <a:rPr lang="en-US" sz="2400" dirty="0" smtClean="0"/>
              <a:t>, </a:t>
            </a:r>
            <a:r>
              <a:rPr lang="en-US" sz="2400" dirty="0" err="1" smtClean="0"/>
              <a:t>Klaire</a:t>
            </a:r>
            <a:r>
              <a:rPr lang="en-US" sz="2400" dirty="0" smtClean="0"/>
              <a:t> </a:t>
            </a:r>
            <a:r>
              <a:rPr lang="en-US" sz="2400" dirty="0" err="1" smtClean="0"/>
              <a:t>Interfase</a:t>
            </a:r>
            <a:r>
              <a:rPr lang="en-US" sz="2400" dirty="0" smtClean="0"/>
              <a:t> Plus, </a:t>
            </a:r>
            <a:r>
              <a:rPr lang="en-US" sz="2400" dirty="0" err="1" smtClean="0"/>
              <a:t>Serrapeptase</a:t>
            </a:r>
            <a:endParaRPr lang="en-US" sz="2400" dirty="0" smtClean="0"/>
          </a:p>
          <a:p>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622528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381000" y="381000"/>
          <a:ext cx="8229600" cy="632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79106040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US" sz="4000" dirty="0" smtClean="0"/>
              <a:t>Natural anti-inflammatories</a:t>
            </a:r>
            <a:endParaRPr lang="en-US" sz="2400" dirty="0" smtClean="0">
              <a:solidFill>
                <a:srgbClr val="FFC000"/>
              </a:solidFill>
            </a:endParaRPr>
          </a:p>
        </p:txBody>
      </p:sp>
      <p:sp>
        <p:nvSpPr>
          <p:cNvPr id="67587" name="Rectangle 3"/>
          <p:cNvSpPr>
            <a:spLocks noGrp="1" noChangeArrowheads="1"/>
          </p:cNvSpPr>
          <p:nvPr>
            <p:ph idx="1"/>
          </p:nvPr>
        </p:nvSpPr>
        <p:spPr>
          <a:xfrm>
            <a:off x="76200" y="1066800"/>
            <a:ext cx="8229600" cy="5486400"/>
          </a:xfrm>
        </p:spPr>
        <p:txBody>
          <a:bodyPr>
            <a:normAutofit fontScale="92500" lnSpcReduction="10000"/>
          </a:bodyPr>
          <a:lstStyle/>
          <a:p>
            <a:pPr marL="114300" indent="0" eaLnBrk="1" hangingPunct="1">
              <a:buNone/>
            </a:pPr>
            <a:endParaRPr lang="en-US" sz="2800" dirty="0" smtClean="0"/>
          </a:p>
          <a:p>
            <a:pPr eaLnBrk="1" hangingPunct="1"/>
            <a:r>
              <a:rPr lang="en-US" sz="2800" b="1" dirty="0" err="1" smtClean="0"/>
              <a:t>Quercetin</a:t>
            </a:r>
            <a:r>
              <a:rPr lang="en-US" sz="2800" b="1" dirty="0" smtClean="0"/>
              <a:t> with </a:t>
            </a:r>
            <a:r>
              <a:rPr lang="en-US" sz="2800" b="1" dirty="0" err="1" smtClean="0"/>
              <a:t>Bromelain</a:t>
            </a:r>
            <a:r>
              <a:rPr lang="en-US" sz="2800" b="1" dirty="0" smtClean="0"/>
              <a:t>- </a:t>
            </a:r>
            <a:r>
              <a:rPr lang="en-US" sz="2800" dirty="0" smtClean="0"/>
              <a:t>like Thorne </a:t>
            </a:r>
            <a:r>
              <a:rPr lang="en-US" sz="2800" dirty="0" err="1" smtClean="0"/>
              <a:t>Quercenase</a:t>
            </a:r>
            <a:endParaRPr lang="en-US" sz="2800" dirty="0" smtClean="0"/>
          </a:p>
          <a:p>
            <a:pPr eaLnBrk="1" hangingPunct="1"/>
            <a:r>
              <a:rPr lang="en-US" sz="2800" dirty="0" smtClean="0"/>
              <a:t>Biogenesis </a:t>
            </a:r>
            <a:r>
              <a:rPr lang="en-US" sz="2800" b="1" dirty="0" smtClean="0"/>
              <a:t>Bio-Inflammatory Plus</a:t>
            </a:r>
            <a:r>
              <a:rPr lang="en-US" sz="2800" dirty="0" smtClean="0"/>
              <a:t> (nice combination)</a:t>
            </a:r>
          </a:p>
          <a:p>
            <a:pPr eaLnBrk="1" hangingPunct="1"/>
            <a:r>
              <a:rPr lang="en-US" sz="2800" dirty="0" smtClean="0"/>
              <a:t>Biogenesis </a:t>
            </a:r>
            <a:r>
              <a:rPr lang="en-US" sz="2800" b="1" dirty="0" smtClean="0"/>
              <a:t>Pain X or Pain X plus </a:t>
            </a:r>
            <a:r>
              <a:rPr lang="en-US" sz="2800" dirty="0" smtClean="0"/>
              <a:t>(white willow)</a:t>
            </a:r>
          </a:p>
          <a:p>
            <a:pPr eaLnBrk="1" hangingPunct="1"/>
            <a:r>
              <a:rPr lang="en-US" sz="2800" b="1" dirty="0" err="1" smtClean="0"/>
              <a:t>Curcumin</a:t>
            </a:r>
            <a:r>
              <a:rPr lang="en-US" sz="2800" dirty="0" smtClean="0"/>
              <a:t>- </a:t>
            </a:r>
            <a:r>
              <a:rPr lang="en-US" sz="2800" dirty="0" err="1" smtClean="0"/>
              <a:t>BioPure</a:t>
            </a:r>
            <a:r>
              <a:rPr lang="en-US" sz="2800" dirty="0" smtClean="0"/>
              <a:t> </a:t>
            </a:r>
            <a:r>
              <a:rPr lang="en-US" sz="2800" dirty="0" err="1" smtClean="0"/>
              <a:t>Curcusyn</a:t>
            </a:r>
            <a:r>
              <a:rPr lang="en-US" sz="2800" dirty="0" smtClean="0"/>
              <a:t> or </a:t>
            </a:r>
            <a:r>
              <a:rPr lang="en-US" sz="2800" dirty="0" err="1" smtClean="0"/>
              <a:t>Xymogen</a:t>
            </a:r>
            <a:r>
              <a:rPr lang="en-US" sz="2800" dirty="0" smtClean="0"/>
              <a:t> </a:t>
            </a:r>
            <a:r>
              <a:rPr lang="en-US" sz="2800" dirty="0" err="1" smtClean="0"/>
              <a:t>Curcuplex</a:t>
            </a:r>
            <a:r>
              <a:rPr lang="en-US" sz="2800" dirty="0" smtClean="0"/>
              <a:t> CR or </a:t>
            </a:r>
            <a:r>
              <a:rPr lang="en-US" sz="2800" dirty="0" err="1" smtClean="0"/>
              <a:t>Enhansa</a:t>
            </a:r>
            <a:endParaRPr lang="en-US" sz="2800" dirty="0" smtClean="0"/>
          </a:p>
          <a:p>
            <a:pPr eaLnBrk="1" hangingPunct="1"/>
            <a:r>
              <a:rPr lang="en-US" sz="2800" b="1" dirty="0" smtClean="0"/>
              <a:t>Omega 3’s- </a:t>
            </a:r>
            <a:r>
              <a:rPr lang="en-US" sz="2800" dirty="0" smtClean="0"/>
              <a:t>especially cod liver, fish or salmon oil (doses of 3-4 </a:t>
            </a:r>
            <a:r>
              <a:rPr lang="en-US" sz="2800" dirty="0" err="1" smtClean="0"/>
              <a:t>gm</a:t>
            </a:r>
            <a:r>
              <a:rPr lang="en-US" sz="2800" dirty="0" smtClean="0"/>
              <a:t> or more)</a:t>
            </a:r>
          </a:p>
          <a:p>
            <a:pPr eaLnBrk="1" hangingPunct="1"/>
            <a:r>
              <a:rPr lang="en-US" sz="2800" dirty="0" err="1" smtClean="0"/>
              <a:t>Algonot</a:t>
            </a:r>
            <a:r>
              <a:rPr lang="en-US" sz="2800" dirty="0" smtClean="0"/>
              <a:t> </a:t>
            </a:r>
            <a:r>
              <a:rPr lang="en-US" sz="2800" b="1" dirty="0" err="1" smtClean="0"/>
              <a:t>NeuroProtek</a:t>
            </a:r>
            <a:r>
              <a:rPr lang="en-US" sz="2800" dirty="0" smtClean="0"/>
              <a:t> and </a:t>
            </a:r>
            <a:r>
              <a:rPr lang="en-US" sz="2800" b="1" dirty="0" err="1" smtClean="0"/>
              <a:t>FibroProtek</a:t>
            </a:r>
            <a:r>
              <a:rPr lang="en-US" sz="2800" dirty="0" smtClean="0"/>
              <a:t>(Dr</a:t>
            </a:r>
            <a:r>
              <a:rPr lang="en-US" sz="2800" dirty="0"/>
              <a:t>.</a:t>
            </a:r>
            <a:r>
              <a:rPr lang="en-US" sz="2800" dirty="0" smtClean="0"/>
              <a:t> </a:t>
            </a:r>
            <a:r>
              <a:rPr lang="en-US" sz="2800" dirty="0" err="1" smtClean="0"/>
              <a:t>Theoharides</a:t>
            </a:r>
            <a:r>
              <a:rPr lang="en-US" sz="2800" dirty="0" smtClean="0"/>
              <a:t>)</a:t>
            </a:r>
          </a:p>
          <a:p>
            <a:pPr eaLnBrk="1" hangingPunct="1"/>
            <a:r>
              <a:rPr lang="en-US" sz="2800" dirty="0" err="1" smtClean="0"/>
              <a:t>Pekana</a:t>
            </a:r>
            <a:r>
              <a:rPr lang="en-US" sz="2800" dirty="0" smtClean="0"/>
              <a:t> </a:t>
            </a:r>
            <a:r>
              <a:rPr lang="en-US" sz="2800" b="1" dirty="0" err="1" smtClean="0"/>
              <a:t>Inflamyar</a:t>
            </a:r>
            <a:r>
              <a:rPr lang="en-US" sz="2800" dirty="0" smtClean="0"/>
              <a:t> homeopathic</a:t>
            </a:r>
          </a:p>
          <a:p>
            <a:pPr eaLnBrk="1" hangingPunct="1"/>
            <a:r>
              <a:rPr lang="en-US" sz="2800" b="1" dirty="0" smtClean="0"/>
              <a:t>Acai</a:t>
            </a:r>
            <a:r>
              <a:rPr lang="en-US" sz="2800" dirty="0" smtClean="0"/>
              <a:t> or other highly pigmented antioxidants</a:t>
            </a:r>
          </a:p>
          <a:p>
            <a:pPr marL="114300" indent="0" eaLnBrk="1" hangingPunct="1">
              <a:buNone/>
            </a:pPr>
            <a:endParaRPr lang="en-US" sz="1500" dirty="0" smtClean="0"/>
          </a:p>
          <a:p>
            <a:pPr marL="114300" indent="0" eaLnBrk="1" hangingPunct="1">
              <a:buNone/>
            </a:pPr>
            <a:r>
              <a:rPr lang="en-US" sz="1500" dirty="0" smtClean="0"/>
              <a:t>Herbal Complement Inhibitors in the Treatment of </a:t>
            </a:r>
            <a:r>
              <a:rPr lang="en-US" sz="1500" dirty="0" err="1" smtClean="0"/>
              <a:t>Neuroinflammation</a:t>
            </a:r>
            <a:r>
              <a:rPr lang="en-US" sz="1500" dirty="0" smtClean="0"/>
              <a:t>.  Ann. N.Y. Acad. Sci. 1056; 413-429 (2005)</a:t>
            </a:r>
          </a:p>
          <a:p>
            <a:pPr eaLnBrk="1" hangingPunct="1">
              <a:buFontTx/>
              <a:buNone/>
            </a:pPr>
            <a:endParaRPr lang="en-US" sz="28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3243126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t>Natural anti-inflammatories</a:t>
            </a:r>
            <a:endParaRPr lang="en-US" dirty="0"/>
          </a:p>
        </p:txBody>
      </p:sp>
      <p:sp>
        <p:nvSpPr>
          <p:cNvPr id="3" name="Content Placeholder 2"/>
          <p:cNvSpPr>
            <a:spLocks noGrp="1"/>
          </p:cNvSpPr>
          <p:nvPr>
            <p:ph idx="1"/>
          </p:nvPr>
        </p:nvSpPr>
        <p:spPr>
          <a:xfrm>
            <a:off x="0" y="1600200"/>
            <a:ext cx="8382000" cy="4800600"/>
          </a:xfrm>
        </p:spPr>
        <p:txBody>
          <a:bodyPr>
            <a:normAutofit fontScale="92500" lnSpcReduction="20000"/>
          </a:bodyPr>
          <a:lstStyle/>
          <a:p>
            <a:r>
              <a:rPr lang="en-US" b="1" dirty="0" smtClean="0"/>
              <a:t>Address gut inflammation</a:t>
            </a:r>
          </a:p>
          <a:p>
            <a:pPr marL="114300" indent="0">
              <a:buNone/>
            </a:pPr>
            <a:r>
              <a:rPr lang="en-US" b="1" dirty="0"/>
              <a:t>	</a:t>
            </a:r>
            <a:r>
              <a:rPr lang="en-US" b="1" dirty="0" smtClean="0"/>
              <a:t>- </a:t>
            </a:r>
            <a:r>
              <a:rPr lang="en-US" dirty="0" smtClean="0"/>
              <a:t>stool labs can show inflammatory indicators </a:t>
            </a:r>
          </a:p>
          <a:p>
            <a:pPr marL="114300" indent="0">
              <a:buNone/>
            </a:pPr>
            <a:r>
              <a:rPr lang="en-US" dirty="0"/>
              <a:t>	</a:t>
            </a:r>
            <a:r>
              <a:rPr lang="en-US" dirty="0" smtClean="0"/>
              <a:t>   (</a:t>
            </a:r>
            <a:r>
              <a:rPr lang="en-US" dirty="0" err="1" smtClean="0"/>
              <a:t>Genova</a:t>
            </a:r>
            <a:r>
              <a:rPr lang="en-US" dirty="0" smtClean="0"/>
              <a:t>, </a:t>
            </a:r>
            <a:r>
              <a:rPr lang="en-US" dirty="0" err="1" smtClean="0"/>
              <a:t>Metametrix</a:t>
            </a:r>
            <a:r>
              <a:rPr lang="en-US" dirty="0" smtClean="0"/>
              <a:t>, </a:t>
            </a:r>
            <a:r>
              <a:rPr lang="en-US" dirty="0" err="1" smtClean="0"/>
              <a:t>Diagnostechs</a:t>
            </a:r>
            <a:r>
              <a:rPr lang="en-US" dirty="0" smtClean="0"/>
              <a:t>)</a:t>
            </a:r>
          </a:p>
          <a:p>
            <a:pPr marL="114300" indent="0">
              <a:buNone/>
            </a:pPr>
            <a:r>
              <a:rPr lang="en-US" b="1" dirty="0"/>
              <a:t>	</a:t>
            </a:r>
            <a:r>
              <a:rPr lang="en-US" b="1" dirty="0" smtClean="0"/>
              <a:t>- </a:t>
            </a:r>
            <a:r>
              <a:rPr lang="en-US" dirty="0" smtClean="0"/>
              <a:t>Brain inflammation and excessive excitatory neurotransmitters 	   often are triggered by the digestive tract</a:t>
            </a:r>
          </a:p>
          <a:p>
            <a:pPr marL="114300" indent="0">
              <a:buNone/>
            </a:pPr>
            <a:r>
              <a:rPr lang="en-US" dirty="0"/>
              <a:t>	</a:t>
            </a:r>
            <a:r>
              <a:rPr lang="en-US" dirty="0" smtClean="0"/>
              <a:t>- Never forget to address the gut!</a:t>
            </a:r>
          </a:p>
          <a:p>
            <a:pPr marL="114300" indent="0">
              <a:buNone/>
            </a:pPr>
            <a:endParaRPr lang="en-US" dirty="0" smtClean="0"/>
          </a:p>
          <a:p>
            <a:pPr marL="114300" indent="0">
              <a:buNone/>
            </a:pPr>
            <a:r>
              <a:rPr lang="en-US" sz="1500" dirty="0" smtClean="0"/>
              <a:t>Gastrointestinal Immune System and Brain Dialogue Implicated in </a:t>
            </a:r>
            <a:r>
              <a:rPr lang="en-US" sz="1500" dirty="0" err="1" smtClean="0"/>
              <a:t>Neuroinflammatory</a:t>
            </a:r>
            <a:r>
              <a:rPr lang="en-US" sz="1500" dirty="0" smtClean="0"/>
              <a:t> and Neurodegenerative Diseases.  </a:t>
            </a:r>
            <a:r>
              <a:rPr lang="en-US" sz="1500" dirty="0" err="1" smtClean="0"/>
              <a:t>Curr</a:t>
            </a:r>
            <a:r>
              <a:rPr lang="en-US" sz="1500" dirty="0" smtClean="0"/>
              <a:t> Mol. Med. 2011 Nov;11(8) 696-707.</a:t>
            </a:r>
          </a:p>
          <a:p>
            <a:pPr marL="114300" indent="0">
              <a:buNone/>
            </a:pPr>
            <a:endParaRPr lang="en-US" sz="1500" dirty="0" smtClean="0"/>
          </a:p>
          <a:p>
            <a:r>
              <a:rPr lang="en-US" b="1" dirty="0" smtClean="0"/>
              <a:t>Melatonin</a:t>
            </a:r>
          </a:p>
          <a:p>
            <a:pPr marL="114300" indent="0">
              <a:buNone/>
            </a:pPr>
            <a:r>
              <a:rPr lang="en-US" dirty="0"/>
              <a:t> </a:t>
            </a:r>
            <a:r>
              <a:rPr lang="en-US" dirty="0" smtClean="0"/>
              <a:t>	- high doses are found to be </a:t>
            </a:r>
            <a:r>
              <a:rPr lang="en-US" dirty="0" err="1" smtClean="0"/>
              <a:t>neuroprotective</a:t>
            </a:r>
            <a:r>
              <a:rPr lang="en-US" dirty="0" smtClean="0"/>
              <a:t> </a:t>
            </a:r>
          </a:p>
          <a:p>
            <a:pPr marL="114300" indent="0">
              <a:buNone/>
            </a:pPr>
            <a:r>
              <a:rPr lang="en-US" dirty="0" smtClean="0"/>
              <a:t>	- Protective against damage from methyl mercury </a:t>
            </a:r>
          </a:p>
          <a:p>
            <a:pPr marL="114300" indent="0">
              <a:buNone/>
            </a:pPr>
            <a:r>
              <a:rPr lang="en-US" dirty="0" smtClean="0"/>
              <a:t>	- Clinically shown to calm many neurological symptoms</a:t>
            </a:r>
          </a:p>
          <a:p>
            <a:pPr marL="114300" indent="0">
              <a:buNone/>
            </a:pPr>
            <a:endParaRPr lang="en-US" dirty="0"/>
          </a:p>
          <a:p>
            <a:pPr marL="114300" indent="0">
              <a:buNone/>
            </a:pPr>
            <a:r>
              <a:rPr lang="en-US" sz="1400" dirty="0" err="1" smtClean="0"/>
              <a:t>Neuroprotection</a:t>
            </a:r>
            <a:r>
              <a:rPr lang="en-US" sz="1400" dirty="0" smtClean="0"/>
              <a:t> by Melatonin on Mercury Induced Toxicity in Rat Brain.  Pharmacology and Pharmacy, 2011, 2, 375-385.</a:t>
            </a:r>
          </a:p>
          <a:p>
            <a:pPr marL="114300" indent="0">
              <a:buNone/>
            </a:pPr>
            <a:endParaRPr lang="en-US" sz="1400" dirty="0"/>
          </a:p>
          <a:p>
            <a:pPr marL="114300" indent="0">
              <a:buNone/>
            </a:pPr>
            <a:endParaRPr lang="en-US" sz="1400"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38847300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n-US" sz="4000" dirty="0" smtClean="0"/>
              <a:t>Prescriptions to consider:</a:t>
            </a:r>
            <a:endParaRPr lang="en-US" sz="2400" dirty="0" smtClean="0">
              <a:solidFill>
                <a:srgbClr val="FFC000"/>
              </a:solidFill>
            </a:endParaRPr>
          </a:p>
        </p:txBody>
      </p:sp>
      <p:sp>
        <p:nvSpPr>
          <p:cNvPr id="67587" name="Rectangle 3"/>
          <p:cNvSpPr>
            <a:spLocks noGrp="1" noChangeArrowheads="1"/>
          </p:cNvSpPr>
          <p:nvPr>
            <p:ph idx="1"/>
          </p:nvPr>
        </p:nvSpPr>
        <p:spPr>
          <a:xfrm>
            <a:off x="0" y="1143000"/>
            <a:ext cx="8382000" cy="5715000"/>
          </a:xfrm>
        </p:spPr>
        <p:txBody>
          <a:bodyPr>
            <a:normAutofit fontScale="85000" lnSpcReduction="20000"/>
          </a:bodyPr>
          <a:lstStyle/>
          <a:p>
            <a:pPr marL="114300" indent="0" eaLnBrk="1" hangingPunct="1">
              <a:buNone/>
            </a:pPr>
            <a:endParaRPr lang="en-US" sz="2800" dirty="0" smtClean="0"/>
          </a:p>
          <a:p>
            <a:pPr eaLnBrk="1" hangingPunct="1"/>
            <a:r>
              <a:rPr lang="en-US" sz="2800" b="1" dirty="0" err="1" smtClean="0"/>
              <a:t>Ketotifen</a:t>
            </a:r>
            <a:r>
              <a:rPr lang="en-US" sz="2800" dirty="0" smtClean="0"/>
              <a:t>- gut anti-histamine that </a:t>
            </a:r>
            <a:r>
              <a:rPr lang="en-US" sz="2800" dirty="0"/>
              <a:t>can help reduce reactivity, reduces the histamine trigger of epinephrine and other </a:t>
            </a:r>
            <a:r>
              <a:rPr lang="en-US" sz="2800" dirty="0" err="1"/>
              <a:t>neuro-excitotoxins</a:t>
            </a:r>
            <a:r>
              <a:rPr lang="en-US" sz="2800" dirty="0"/>
              <a:t>, and generally helps to calm things down.  </a:t>
            </a:r>
            <a:r>
              <a:rPr lang="en-US" sz="2800" dirty="0" smtClean="0"/>
              <a:t>Used for 6-12 months to help heal leaky gut.  Start with 1mg at bedtime and slowly work up to a max of 2mg QID before meals and at bedtime.</a:t>
            </a:r>
          </a:p>
          <a:p>
            <a:pPr marL="114300" indent="0" eaLnBrk="1" hangingPunct="1">
              <a:buNone/>
            </a:pPr>
            <a:endParaRPr lang="en-US" sz="2800" dirty="0" smtClean="0"/>
          </a:p>
          <a:p>
            <a:pPr eaLnBrk="1" hangingPunct="1"/>
            <a:r>
              <a:rPr lang="en-US" sz="2800" b="1" dirty="0" smtClean="0"/>
              <a:t>LDN Low Dose Naltrexone- </a:t>
            </a:r>
            <a:r>
              <a:rPr lang="en-US" sz="2800" dirty="0" smtClean="0">
                <a:hlinkClick r:id="rId2"/>
              </a:rPr>
              <a:t>www.lowdosenaltrexone.com-</a:t>
            </a:r>
            <a:r>
              <a:rPr lang="en-US" sz="2800" dirty="0" smtClean="0"/>
              <a:t>   In </a:t>
            </a:r>
            <a:r>
              <a:rPr lang="en-US" sz="2800" dirty="0"/>
              <a:t>low doses of 4.5 mg or less this acts as an immune modulator to reduce auto-immunity and inflammation, help energy and boost immune function like natural killer cells.  </a:t>
            </a:r>
            <a:r>
              <a:rPr lang="en-US" sz="2800" dirty="0" smtClean="0"/>
              <a:t>For sensitive individuals or known auto-immunity, start </a:t>
            </a:r>
            <a:r>
              <a:rPr lang="en-US" sz="2800" dirty="0"/>
              <a:t>with 1.5 mg each night at bedtime and increase by 1.5mg increments monthly up to 4.5 mg. </a:t>
            </a:r>
            <a:r>
              <a:rPr lang="en-US" sz="2800" dirty="0" smtClean="0"/>
              <a:t>  Some patients are needing as much as 12 or 25mg for effect.</a:t>
            </a:r>
          </a:p>
          <a:p>
            <a:pPr marL="114300" indent="0" eaLnBrk="1" hangingPunct="1">
              <a:buNone/>
            </a:pPr>
            <a:endParaRPr lang="en-US" sz="1600" dirty="0" smtClean="0"/>
          </a:p>
          <a:p>
            <a:pPr marL="114300" indent="0" eaLnBrk="1" hangingPunct="1">
              <a:buNone/>
            </a:pPr>
            <a:r>
              <a:rPr lang="en-US" sz="1600" dirty="0" smtClean="0"/>
              <a:t>Low-dose Naltrexone for Disease Prevention and Quality of Life.  Med Hypotheses.  2009 Mar; 72(3): 333-7.</a:t>
            </a:r>
            <a:endParaRPr lang="en-US" sz="1700" dirty="0" smtClean="0"/>
          </a:p>
          <a:p>
            <a:pPr eaLnBrk="1" hangingPunct="1">
              <a:buFontTx/>
              <a:buNone/>
            </a:pPr>
            <a:endParaRPr lang="en-US" sz="2800"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42717903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Mitochondrial Concerns</a:t>
            </a:r>
            <a:endParaRPr lang="en-US" dirty="0"/>
          </a:p>
        </p:txBody>
      </p:sp>
      <p:sp>
        <p:nvSpPr>
          <p:cNvPr id="3" name="Content Placeholder 2"/>
          <p:cNvSpPr>
            <a:spLocks noGrp="1"/>
          </p:cNvSpPr>
          <p:nvPr>
            <p:ph idx="1"/>
          </p:nvPr>
        </p:nvSpPr>
        <p:spPr/>
        <p:txBody>
          <a:bodyPr>
            <a:normAutofit/>
          </a:bodyPr>
          <a:lstStyle/>
          <a:p>
            <a:r>
              <a:rPr lang="en-US" dirty="0" smtClean="0"/>
              <a:t>Now suspecting that chronic illness and toxicity can trigger mitochondrial dysfunction</a:t>
            </a:r>
            <a:endParaRPr lang="en-US" dirty="0"/>
          </a:p>
          <a:p>
            <a:pPr lvl="0"/>
            <a:r>
              <a:rPr lang="en-US" dirty="0"/>
              <a:t>Can present at any age</a:t>
            </a:r>
          </a:p>
          <a:p>
            <a:pPr lvl="0"/>
            <a:r>
              <a:rPr lang="en-US" dirty="0" smtClean="0"/>
              <a:t>Many patients </a:t>
            </a:r>
            <a:r>
              <a:rPr lang="en-US" dirty="0"/>
              <a:t>have dysfunction not at the full level of disease</a:t>
            </a:r>
          </a:p>
          <a:p>
            <a:pPr lvl="0"/>
            <a:r>
              <a:rPr lang="en-US" dirty="0"/>
              <a:t>Many </a:t>
            </a:r>
            <a:r>
              <a:rPr lang="en-US" dirty="0" err="1"/>
              <a:t>neuro</a:t>
            </a:r>
            <a:r>
              <a:rPr lang="en-US" dirty="0"/>
              <a:t> and psych disorders are </a:t>
            </a:r>
            <a:r>
              <a:rPr lang="en-US" dirty="0" smtClean="0"/>
              <a:t>associated </a:t>
            </a:r>
            <a:endParaRPr lang="en-US" dirty="0"/>
          </a:p>
          <a:p>
            <a:pPr lvl="0"/>
            <a:r>
              <a:rPr lang="en-US" dirty="0"/>
              <a:t>Normal aging is associated with a decline in </a:t>
            </a:r>
            <a:r>
              <a:rPr lang="en-US" dirty="0" err="1"/>
              <a:t>mito</a:t>
            </a:r>
            <a:r>
              <a:rPr lang="en-US" dirty="0"/>
              <a:t> function</a:t>
            </a:r>
          </a:p>
          <a:p>
            <a:pPr lvl="0"/>
            <a:r>
              <a:rPr lang="en-US" dirty="0" err="1"/>
              <a:t>Dev</a:t>
            </a:r>
            <a:r>
              <a:rPr lang="en-US" dirty="0"/>
              <a:t> delays, motor delay, fatigue, seizures, </a:t>
            </a:r>
            <a:r>
              <a:rPr lang="en-US" dirty="0" err="1"/>
              <a:t>hypotonia</a:t>
            </a:r>
            <a:r>
              <a:rPr lang="en-US" dirty="0"/>
              <a:t>, ataxia</a:t>
            </a:r>
          </a:p>
          <a:p>
            <a:pPr lvl="0"/>
            <a:r>
              <a:rPr lang="en-US" dirty="0"/>
              <a:t>Off balance</a:t>
            </a:r>
          </a:p>
          <a:p>
            <a:pPr lvl="0"/>
            <a:r>
              <a:rPr lang="en-US" dirty="0" err="1" smtClean="0"/>
              <a:t>Opthalmoplegia</a:t>
            </a:r>
            <a:endParaRPr lang="en-US" dirty="0"/>
          </a:p>
          <a:p>
            <a:pPr lvl="0"/>
            <a:r>
              <a:rPr lang="en-US" dirty="0"/>
              <a:t>Stroke like episodes</a:t>
            </a:r>
          </a:p>
          <a:p>
            <a:pPr lvl="0"/>
            <a:r>
              <a:rPr lang="en-US" dirty="0"/>
              <a:t>Migraines</a:t>
            </a:r>
          </a:p>
          <a:p>
            <a:r>
              <a:rPr lang="en-US" dirty="0" smtClean="0"/>
              <a:t>FATIGUE </a:t>
            </a: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8922834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Lab indicators of Mito Dysfunction</a:t>
            </a:r>
            <a:endParaRPr lang="en-US" sz="4000" dirty="0"/>
          </a:p>
        </p:txBody>
      </p:sp>
      <p:sp>
        <p:nvSpPr>
          <p:cNvPr id="3" name="Content Placeholder 2"/>
          <p:cNvSpPr>
            <a:spLocks noGrp="1"/>
          </p:cNvSpPr>
          <p:nvPr>
            <p:ph idx="1"/>
          </p:nvPr>
        </p:nvSpPr>
        <p:spPr/>
        <p:txBody>
          <a:bodyPr>
            <a:normAutofit fontScale="92500"/>
          </a:bodyPr>
          <a:lstStyle/>
          <a:p>
            <a:pPr lvl="0"/>
            <a:r>
              <a:rPr lang="en-US" dirty="0" smtClean="0"/>
              <a:t>Low </a:t>
            </a:r>
            <a:r>
              <a:rPr lang="en-US" dirty="0"/>
              <a:t>B12 and RBC </a:t>
            </a:r>
            <a:r>
              <a:rPr lang="en-US" dirty="0" err="1"/>
              <a:t>folate</a:t>
            </a:r>
            <a:endParaRPr lang="en-US" dirty="0"/>
          </a:p>
          <a:p>
            <a:pPr lvl="0"/>
            <a:r>
              <a:rPr lang="en-US" dirty="0"/>
              <a:t>Low BUN/CRT</a:t>
            </a:r>
          </a:p>
          <a:p>
            <a:pPr lvl="0"/>
            <a:r>
              <a:rPr lang="en-US" dirty="0"/>
              <a:t>Low reduced glutathione</a:t>
            </a:r>
          </a:p>
          <a:p>
            <a:pPr lvl="0"/>
            <a:r>
              <a:rPr lang="en-US" dirty="0"/>
              <a:t>Low cysteine</a:t>
            </a:r>
          </a:p>
          <a:p>
            <a:pPr lvl="0"/>
            <a:r>
              <a:rPr lang="en-US" dirty="0"/>
              <a:t>Isolated elevation of AST or ALT</a:t>
            </a:r>
          </a:p>
          <a:p>
            <a:pPr lvl="0"/>
            <a:r>
              <a:rPr lang="en-US" dirty="0"/>
              <a:t>Low glucose</a:t>
            </a:r>
          </a:p>
          <a:p>
            <a:pPr lvl="0"/>
            <a:r>
              <a:rPr lang="en-US" dirty="0" err="1" smtClean="0"/>
              <a:t>Labcorp</a:t>
            </a:r>
            <a:r>
              <a:rPr lang="en-US" dirty="0" smtClean="0"/>
              <a:t> </a:t>
            </a:r>
            <a:r>
              <a:rPr lang="en-US" dirty="0"/>
              <a:t>or Quest done fasting or OAT shows increased lactic acid</a:t>
            </a:r>
          </a:p>
          <a:p>
            <a:pPr lvl="0"/>
            <a:r>
              <a:rPr lang="en-US" dirty="0"/>
              <a:t>Pyruvate being high</a:t>
            </a:r>
          </a:p>
          <a:p>
            <a:pPr lvl="0"/>
            <a:r>
              <a:rPr lang="en-US" dirty="0"/>
              <a:t>Succinate being very </a:t>
            </a:r>
            <a:r>
              <a:rPr lang="en-US" dirty="0" smtClean="0"/>
              <a:t>low</a:t>
            </a:r>
          </a:p>
          <a:p>
            <a:pPr lvl="0"/>
            <a:r>
              <a:rPr lang="en-US" dirty="0" err="1" smtClean="0"/>
              <a:t>Carnitine</a:t>
            </a:r>
            <a:r>
              <a:rPr lang="en-US" dirty="0" smtClean="0"/>
              <a:t> </a:t>
            </a:r>
            <a:r>
              <a:rPr lang="en-US" dirty="0"/>
              <a:t>free and total (levels will be low</a:t>
            </a:r>
            <a:r>
              <a:rPr lang="en-US" dirty="0" smtClean="0"/>
              <a:t>)</a:t>
            </a:r>
          </a:p>
          <a:p>
            <a:r>
              <a:rPr lang="en-US" dirty="0" err="1"/>
              <a:t>Creatine</a:t>
            </a:r>
            <a:r>
              <a:rPr lang="en-US" dirty="0"/>
              <a:t> kinase </a:t>
            </a:r>
            <a:r>
              <a:rPr lang="en-US" dirty="0" smtClean="0"/>
              <a:t>high</a:t>
            </a:r>
          </a:p>
          <a:p>
            <a:pPr lvl="0"/>
            <a:r>
              <a:rPr lang="en-US" dirty="0"/>
              <a:t>Ammonia </a:t>
            </a:r>
            <a:r>
              <a:rPr lang="en-US" dirty="0" smtClean="0"/>
              <a:t>high</a:t>
            </a:r>
          </a:p>
          <a:p>
            <a:r>
              <a:rPr lang="en-US" dirty="0"/>
              <a:t>Blood CoQ10 low</a:t>
            </a:r>
          </a:p>
          <a:p>
            <a:pPr marL="114300" lvl="0" indent="0">
              <a:buNone/>
            </a:pPr>
            <a:endParaRPr lang="en-US" dirty="0"/>
          </a:p>
          <a:p>
            <a:pPr marL="114300" indent="0">
              <a:buNone/>
            </a:pPr>
            <a:endParaRPr lang="en-US" dirty="0"/>
          </a:p>
          <a:p>
            <a:pPr lvl="0"/>
            <a:endParaRPr lang="en-US" dirty="0"/>
          </a:p>
          <a:p>
            <a:pPr marL="114300" lvl="0" indent="0">
              <a:buNone/>
            </a:pPr>
            <a:endParaRPr lang="en-US" dirty="0"/>
          </a:p>
          <a:p>
            <a:pPr marL="114300" indent="0">
              <a:buNone/>
            </a:pPr>
            <a:endParaRPr lang="en-US" b="1"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9660341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Mitochondrial treatments</a:t>
            </a:r>
            <a:endParaRPr lang="en-US" dirty="0"/>
          </a:p>
        </p:txBody>
      </p:sp>
      <p:sp>
        <p:nvSpPr>
          <p:cNvPr id="3" name="Content Placeholder 2"/>
          <p:cNvSpPr>
            <a:spLocks noGrp="1"/>
          </p:cNvSpPr>
          <p:nvPr>
            <p:ph idx="1"/>
          </p:nvPr>
        </p:nvSpPr>
        <p:spPr/>
        <p:txBody>
          <a:bodyPr>
            <a:normAutofit fontScale="92500" lnSpcReduction="10000"/>
          </a:bodyPr>
          <a:lstStyle/>
          <a:p>
            <a:pPr lvl="0"/>
            <a:r>
              <a:rPr lang="en-US" dirty="0"/>
              <a:t>CoQ10 5-10-15mg/kg/day or more</a:t>
            </a:r>
          </a:p>
          <a:p>
            <a:pPr lvl="0"/>
            <a:r>
              <a:rPr lang="en-US" dirty="0" err="1"/>
              <a:t>Carnitine</a:t>
            </a:r>
            <a:r>
              <a:rPr lang="en-US" dirty="0"/>
              <a:t> 50-100mg/kg…up to 5000mg daily (note: high doses can cause a fishy smell</a:t>
            </a:r>
            <a:r>
              <a:rPr lang="en-US" dirty="0" smtClean="0"/>
              <a:t>)- prescription </a:t>
            </a:r>
            <a:r>
              <a:rPr lang="en-US" dirty="0" err="1" smtClean="0"/>
              <a:t>Carnitor</a:t>
            </a:r>
            <a:r>
              <a:rPr lang="en-US" dirty="0" smtClean="0"/>
              <a:t> is typically the best </a:t>
            </a:r>
            <a:endParaRPr lang="en-US" dirty="0"/>
          </a:p>
          <a:p>
            <a:pPr lvl="0"/>
            <a:r>
              <a:rPr lang="en-US" dirty="0" err="1" smtClean="0"/>
              <a:t>Folinic</a:t>
            </a:r>
            <a:r>
              <a:rPr lang="en-US" dirty="0" smtClean="0"/>
              <a:t> or 5-MTHF </a:t>
            </a:r>
            <a:r>
              <a:rPr lang="en-US" dirty="0"/>
              <a:t>1-10mg/day</a:t>
            </a:r>
          </a:p>
          <a:p>
            <a:pPr lvl="0"/>
            <a:r>
              <a:rPr lang="en-US" dirty="0" err="1"/>
              <a:t>Creatine</a:t>
            </a:r>
            <a:r>
              <a:rPr lang="en-US" dirty="0"/>
              <a:t> monohydrate 5-10g/day </a:t>
            </a:r>
          </a:p>
          <a:p>
            <a:pPr lvl="0"/>
            <a:r>
              <a:rPr lang="en-US" dirty="0"/>
              <a:t>B12,selenium, succinate, gingko</a:t>
            </a:r>
          </a:p>
          <a:p>
            <a:pPr lvl="0"/>
            <a:r>
              <a:rPr lang="en-US" dirty="0"/>
              <a:t>D ribose 0.5-1gm/kg</a:t>
            </a:r>
          </a:p>
          <a:p>
            <a:pPr lvl="0"/>
            <a:r>
              <a:rPr lang="en-US" dirty="0"/>
              <a:t>Glutathione</a:t>
            </a:r>
          </a:p>
          <a:p>
            <a:pPr lvl="0"/>
            <a:r>
              <a:rPr lang="en-US" dirty="0"/>
              <a:t>Antioxidants</a:t>
            </a:r>
          </a:p>
          <a:p>
            <a:pPr lvl="0"/>
            <a:r>
              <a:rPr lang="en-US" dirty="0"/>
              <a:t>B vitamins- </a:t>
            </a:r>
            <a:r>
              <a:rPr lang="en-US" dirty="0" err="1"/>
              <a:t>esp</a:t>
            </a:r>
            <a:r>
              <a:rPr lang="en-US" dirty="0"/>
              <a:t> thiamine and riboflavin</a:t>
            </a:r>
          </a:p>
          <a:p>
            <a:pPr lvl="0"/>
            <a:r>
              <a:rPr lang="en-US" dirty="0"/>
              <a:t>Milk free </a:t>
            </a:r>
            <a:r>
              <a:rPr lang="en-US" dirty="0" smtClean="0"/>
              <a:t>diet</a:t>
            </a:r>
          </a:p>
          <a:p>
            <a:pPr lvl="0"/>
            <a:r>
              <a:rPr lang="en-US" dirty="0" smtClean="0"/>
              <a:t>Nice combination products:</a:t>
            </a:r>
          </a:p>
          <a:p>
            <a:pPr marL="114300" lvl="0" indent="0">
              <a:buNone/>
            </a:pPr>
            <a:r>
              <a:rPr lang="en-US" dirty="0"/>
              <a:t>	</a:t>
            </a:r>
            <a:r>
              <a:rPr lang="en-US" dirty="0" smtClean="0"/>
              <a:t>- Researched Nutritionals ATP Fuel</a:t>
            </a:r>
          </a:p>
          <a:p>
            <a:pPr marL="114300" lvl="0" indent="0">
              <a:buNone/>
            </a:pPr>
            <a:r>
              <a:rPr lang="en-US" dirty="0"/>
              <a:t>	</a:t>
            </a:r>
            <a:r>
              <a:rPr lang="en-US" dirty="0" smtClean="0"/>
              <a:t>- Allergy Research NT Factor Lipids</a:t>
            </a:r>
            <a:endParaRPr lang="en-US" dirty="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2631334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Mitochondrial Dysfunction</a:t>
            </a:r>
            <a:endParaRPr lang="en-US" dirty="0"/>
          </a:p>
        </p:txBody>
      </p:sp>
      <p:sp>
        <p:nvSpPr>
          <p:cNvPr id="3" name="Content Placeholder 2"/>
          <p:cNvSpPr>
            <a:spLocks noGrp="1"/>
          </p:cNvSpPr>
          <p:nvPr>
            <p:ph idx="1"/>
          </p:nvPr>
        </p:nvSpPr>
        <p:spPr/>
        <p:txBody>
          <a:bodyPr/>
          <a:lstStyle/>
          <a:p>
            <a:r>
              <a:rPr lang="en-US" dirty="0" smtClean="0"/>
              <a:t>Newer </a:t>
            </a:r>
            <a:r>
              <a:rPr lang="en-US" b="1" dirty="0" smtClean="0"/>
              <a:t>article</a:t>
            </a:r>
            <a:r>
              <a:rPr lang="en-US" dirty="0" smtClean="0"/>
              <a:t> first </a:t>
            </a:r>
            <a:r>
              <a:rPr lang="en-US" dirty="0"/>
              <a:t>to be accepted of this concept of mitochondrial dysfunction vs. disease </a:t>
            </a:r>
            <a:r>
              <a:rPr lang="en-US" dirty="0" smtClean="0"/>
              <a:t>which lays </a:t>
            </a:r>
            <a:r>
              <a:rPr lang="en-US" dirty="0"/>
              <a:t>out an </a:t>
            </a:r>
            <a:r>
              <a:rPr lang="en-US" b="1" dirty="0" err="1"/>
              <a:t>algorhythm</a:t>
            </a:r>
            <a:r>
              <a:rPr lang="en-US" b="1" dirty="0"/>
              <a:t> of how to work </a:t>
            </a:r>
            <a:r>
              <a:rPr lang="en-US" b="1" dirty="0" smtClean="0"/>
              <a:t>up mitochondrial concerns </a:t>
            </a:r>
            <a:r>
              <a:rPr lang="en-US" dirty="0" smtClean="0"/>
              <a:t>and </a:t>
            </a:r>
            <a:r>
              <a:rPr lang="en-US" dirty="0"/>
              <a:t>what labs to run and triggers to rule </a:t>
            </a:r>
            <a:r>
              <a:rPr lang="en-US" dirty="0" smtClean="0"/>
              <a:t>out</a:t>
            </a:r>
          </a:p>
          <a:p>
            <a:pPr marL="114300" indent="0">
              <a:buNone/>
            </a:pPr>
            <a:endParaRPr lang="en-US" sz="1400" dirty="0"/>
          </a:p>
          <a:p>
            <a:pPr marL="114300" indent="0">
              <a:buNone/>
            </a:pPr>
            <a:r>
              <a:rPr lang="en-US" sz="2000" i="1" dirty="0"/>
              <a:t>Mitochondrial Dysfunction and Autism Spectrum Disorders: A Simplified Approach.  Autism Science Digest, </a:t>
            </a:r>
            <a:r>
              <a:rPr lang="en-US" sz="2000" i="1" dirty="0" err="1"/>
              <a:t>Rossignol</a:t>
            </a:r>
            <a:r>
              <a:rPr lang="en-US" sz="2000" i="1" dirty="0"/>
              <a:t> and Frye, 2011.</a:t>
            </a:r>
          </a:p>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Amy Derksen, ND www.holistichealingarts.org</a:t>
            </a:r>
            <a:endParaRPr lang="en-US"/>
          </a:p>
        </p:txBody>
      </p:sp>
    </p:spTree>
    <p:extLst>
      <p:ext uri="{BB962C8B-B14F-4D97-AF65-F5344CB8AC3E}">
        <p14:creationId xmlns:p14="http://schemas.microsoft.com/office/powerpoint/2010/main" xmlns="" val="1590041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 Whatever You Do Best…Repair</a:t>
            </a:r>
            <a:endParaRPr lang="en-US" dirty="0"/>
          </a:p>
        </p:txBody>
      </p:sp>
      <p:sp>
        <p:nvSpPr>
          <p:cNvPr id="3" name="Content Placeholder 2"/>
          <p:cNvSpPr>
            <a:spLocks noGrp="1"/>
          </p:cNvSpPr>
          <p:nvPr>
            <p:ph idx="1"/>
          </p:nvPr>
        </p:nvSpPr>
        <p:spPr/>
        <p:txBody>
          <a:bodyPr/>
          <a:lstStyle/>
          <a:p>
            <a:r>
              <a:rPr lang="en-US" dirty="0" smtClean="0"/>
              <a:t>Quantum Neurology</a:t>
            </a:r>
          </a:p>
          <a:p>
            <a:r>
              <a:rPr lang="en-US" dirty="0" err="1" smtClean="0"/>
              <a:t>Craniosacral</a:t>
            </a:r>
            <a:endParaRPr lang="en-US" dirty="0" smtClean="0"/>
          </a:p>
          <a:p>
            <a:r>
              <a:rPr lang="en-US" dirty="0" smtClean="0"/>
              <a:t>OT/Speech/Behavioral Therapies</a:t>
            </a:r>
          </a:p>
          <a:p>
            <a:r>
              <a:rPr lang="en-US" dirty="0" smtClean="0"/>
              <a:t>LED</a:t>
            </a:r>
          </a:p>
          <a:p>
            <a:r>
              <a:rPr lang="en-US" dirty="0" smtClean="0"/>
              <a:t>HBOT</a:t>
            </a:r>
          </a:p>
          <a:p>
            <a:r>
              <a:rPr lang="en-US" dirty="0" smtClean="0"/>
              <a:t>Rehab/PT</a:t>
            </a:r>
          </a:p>
          <a:p>
            <a:r>
              <a:rPr lang="en-US" dirty="0" smtClean="0"/>
              <a:t>So many options…</a:t>
            </a:r>
          </a:p>
        </p:txBody>
      </p:sp>
    </p:spTree>
    <p:extLst>
      <p:ext uri="{BB962C8B-B14F-4D97-AF65-F5344CB8AC3E}">
        <p14:creationId xmlns:p14="http://schemas.microsoft.com/office/powerpoint/2010/main" xmlns="" val="300536624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Contacts</a:t>
            </a:r>
            <a:endParaRPr lang="en-US" dirty="0"/>
          </a:p>
        </p:txBody>
      </p:sp>
      <p:sp>
        <p:nvSpPr>
          <p:cNvPr id="3" name="Content Placeholder 2"/>
          <p:cNvSpPr>
            <a:spLocks noGrp="1"/>
          </p:cNvSpPr>
          <p:nvPr>
            <p:ph idx="1"/>
          </p:nvPr>
        </p:nvSpPr>
        <p:spPr/>
        <p:txBody>
          <a:bodyPr/>
          <a:lstStyle/>
          <a:p>
            <a:r>
              <a:rPr lang="en-US" sz="2800" dirty="0" smtClean="0"/>
              <a:t>My website: </a:t>
            </a:r>
            <a:r>
              <a:rPr lang="en-US" sz="2800" dirty="0" smtClean="0">
                <a:hlinkClick r:id="rId2"/>
              </a:rPr>
              <a:t>www.holistichealingarts.org</a:t>
            </a:r>
            <a:endParaRPr lang="en-US" sz="2800" dirty="0" smtClean="0"/>
          </a:p>
          <a:p>
            <a:pPr marL="114300" indent="0">
              <a:buNone/>
            </a:pPr>
            <a:endParaRPr lang="en-US" sz="2800" dirty="0" smtClean="0"/>
          </a:p>
          <a:p>
            <a:r>
              <a:rPr lang="en-US" sz="2800" dirty="0" smtClean="0"/>
              <a:t>Upcoming protocol trainings and classes on autonomic response testing: </a:t>
            </a:r>
            <a:r>
              <a:rPr lang="en-US" sz="2800" dirty="0" smtClean="0">
                <a:hlinkClick r:id="rId3"/>
              </a:rPr>
              <a:t>www.klinghardtacademy.com</a:t>
            </a:r>
            <a:endParaRPr lang="en-US" sz="2800" dirty="0" smtClean="0"/>
          </a:p>
          <a:p>
            <a:pPr marL="114300" indent="0">
              <a:buNone/>
            </a:pPr>
            <a:endParaRPr lang="en-US" sz="2800" dirty="0" smtClean="0"/>
          </a:p>
          <a:p>
            <a:r>
              <a:rPr lang="en-US" sz="2800" dirty="0" smtClean="0"/>
              <a:t>Suggested training for those interested in autism- Medical Academy of Pediatric Special Needs- </a:t>
            </a:r>
            <a:r>
              <a:rPr lang="en-US" sz="2800" dirty="0" smtClean="0">
                <a:hlinkClick r:id="rId4"/>
              </a:rPr>
              <a:t>www.medmaps.org</a:t>
            </a:r>
            <a:endParaRPr lang="en-US" sz="2800"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dirty="0" smtClean="0"/>
              <a:t>Amy </a:t>
            </a:r>
            <a:r>
              <a:rPr lang="en-US" dirty="0" err="1" smtClean="0"/>
              <a:t>Derksen</a:t>
            </a:r>
            <a:r>
              <a:rPr lang="en-US" dirty="0" smtClean="0"/>
              <a:t>, ND www.holistichealingarts.org</a:t>
            </a:r>
            <a:endParaRPr lang="en-US" dirty="0"/>
          </a:p>
        </p:txBody>
      </p:sp>
    </p:spTree>
    <p:extLst>
      <p:ext uri="{BB962C8B-B14F-4D97-AF65-F5344CB8AC3E}">
        <p14:creationId xmlns:p14="http://schemas.microsoft.com/office/powerpoint/2010/main" xmlns="" val="17206000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885</TotalTime>
  <Words>4021</Words>
  <Application>Microsoft Office PowerPoint</Application>
  <PresentationFormat>Affichage à l'écran (4:3)</PresentationFormat>
  <Paragraphs>665</Paragraphs>
  <Slides>57</Slides>
  <Notes>0</Notes>
  <HiddenSlides>0</HiddenSlides>
  <MMClips>0</MMClips>
  <ScaleCrop>false</ScaleCrop>
  <HeadingPairs>
    <vt:vector size="4" baseType="variant">
      <vt:variant>
        <vt:lpstr>Thème</vt:lpstr>
      </vt:variant>
      <vt:variant>
        <vt:i4>1</vt:i4>
      </vt:variant>
      <vt:variant>
        <vt:lpstr>Titres des diapositives</vt:lpstr>
      </vt:variant>
      <vt:variant>
        <vt:i4>57</vt:i4>
      </vt:variant>
    </vt:vector>
  </HeadingPairs>
  <TitlesOfParts>
    <vt:vector size="58" baseType="lpstr">
      <vt:lpstr>Adjacency</vt:lpstr>
      <vt:lpstr>Treating the Person… Not the Lyme</vt:lpstr>
      <vt:lpstr>My background</vt:lpstr>
      <vt:lpstr>Diapositive 3</vt:lpstr>
      <vt:lpstr>Addressing the Higher Levels</vt:lpstr>
      <vt:lpstr>Working on stress</vt:lpstr>
      <vt:lpstr>Diapositive 6</vt:lpstr>
      <vt:lpstr>Diapositive 7</vt:lpstr>
      <vt:lpstr>Thriiive.com Top 10 List</vt:lpstr>
      <vt:lpstr>Essential Baseline Minerals</vt:lpstr>
      <vt:lpstr>Diet</vt:lpstr>
      <vt:lpstr>Diapositive 11</vt:lpstr>
      <vt:lpstr>Where to start???</vt:lpstr>
      <vt:lpstr>Support the organs of elimination</vt:lpstr>
      <vt:lpstr>Supporting the Kidneys This organ is an absolute must to support if you are chelating metals!!! </vt:lpstr>
      <vt:lpstr>Electrolyte Drink</vt:lpstr>
      <vt:lpstr>Electrolyte Recipes (special thanks to Catharine Tamaro )</vt:lpstr>
      <vt:lpstr>Electrolyte Recipes</vt:lpstr>
      <vt:lpstr>Electrolyte Recipes</vt:lpstr>
      <vt:lpstr>Liver Support (Suspect this  with sluggish bowels and in general overly sensitive to any treatments)</vt:lpstr>
      <vt:lpstr>Don’t forget about the adrenals</vt:lpstr>
      <vt:lpstr>Address Constipation</vt:lpstr>
      <vt:lpstr>My favorite toxin binders</vt:lpstr>
      <vt:lpstr>Herx Support (die off management)</vt:lpstr>
      <vt:lpstr>Herx Support (die off management)</vt:lpstr>
      <vt:lpstr>Diapositive 25</vt:lpstr>
      <vt:lpstr>KPU- Kryptopyrroluria</vt:lpstr>
      <vt:lpstr>Addressing Methylation Defects- Main protocol</vt:lpstr>
      <vt:lpstr>Addressing Methylation Defects- Secondary Support</vt:lpstr>
      <vt:lpstr>5-MTHF </vt:lpstr>
      <vt:lpstr>Folinic Acid</vt:lpstr>
      <vt:lpstr>Hydroxy B12</vt:lpstr>
      <vt:lpstr>Folate Receptor (FR) autoantibodies</vt:lpstr>
      <vt:lpstr>Cerebral Folate Deficiency (CFD)</vt:lpstr>
      <vt:lpstr>Basic methylation labs</vt:lpstr>
      <vt:lpstr>Diapositive 35</vt:lpstr>
      <vt:lpstr>Biofilm Enzymes</vt:lpstr>
      <vt:lpstr>Diapositive 37</vt:lpstr>
      <vt:lpstr> Rule out Mold Exposures </vt:lpstr>
      <vt:lpstr> Mold Sensitivity Approaches </vt:lpstr>
      <vt:lpstr>Boosting the immune system</vt:lpstr>
      <vt:lpstr>Boosting the immune system</vt:lpstr>
      <vt:lpstr>Boosting the immune system</vt:lpstr>
      <vt:lpstr>Immusist  Natural(www.immusist.com)</vt:lpstr>
      <vt:lpstr>Immusist Natural</vt:lpstr>
      <vt:lpstr>My favorite natural Lyme treatments</vt:lpstr>
      <vt:lpstr>My favorite natural co-infection treatments</vt:lpstr>
      <vt:lpstr>Address Sinuses </vt:lpstr>
      <vt:lpstr>Diapositive 48</vt:lpstr>
      <vt:lpstr>Natural anti-inflammatories</vt:lpstr>
      <vt:lpstr>Natural anti-inflammatories</vt:lpstr>
      <vt:lpstr>Prescriptions to consider:</vt:lpstr>
      <vt:lpstr>Mitochondrial Concerns</vt:lpstr>
      <vt:lpstr>Lab indicators of Mito Dysfunction</vt:lpstr>
      <vt:lpstr>Mitochondrial treatments</vt:lpstr>
      <vt:lpstr>Mitochondrial Dysfunction</vt:lpstr>
      <vt:lpstr>Do Whatever You Do Best…Repair</vt:lpstr>
      <vt:lpstr>Contacts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Biomedical tips and tricks to help our kids</dc:title>
  <dc:creator>Amy Derksen</dc:creator>
  <cp:lastModifiedBy>Dad</cp:lastModifiedBy>
  <cp:revision>43</cp:revision>
  <dcterms:created xsi:type="dcterms:W3CDTF">2012-02-10T12:23:22Z</dcterms:created>
  <dcterms:modified xsi:type="dcterms:W3CDTF">2013-06-09T09:14:41Z</dcterms:modified>
</cp:coreProperties>
</file>